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9"/>
  </p:notesMasterIdLst>
  <p:handoutMasterIdLst>
    <p:handoutMasterId r:id="rId80"/>
  </p:handoutMasterIdLst>
  <p:sldIdLst>
    <p:sldId id="277" r:id="rId5"/>
    <p:sldId id="292" r:id="rId6"/>
    <p:sldId id="330" r:id="rId7"/>
    <p:sldId id="333" r:id="rId8"/>
    <p:sldId id="334" r:id="rId9"/>
    <p:sldId id="331" r:id="rId10"/>
    <p:sldId id="294" r:id="rId11"/>
    <p:sldId id="332" r:id="rId12"/>
    <p:sldId id="361" r:id="rId13"/>
    <p:sldId id="335" r:id="rId14"/>
    <p:sldId id="362" r:id="rId15"/>
    <p:sldId id="363" r:id="rId16"/>
    <p:sldId id="293" r:id="rId17"/>
    <p:sldId id="328" r:id="rId18"/>
    <p:sldId id="329" r:id="rId19"/>
    <p:sldId id="297" r:id="rId20"/>
    <p:sldId id="298" r:id="rId21"/>
    <p:sldId id="299" r:id="rId22"/>
    <p:sldId id="300" r:id="rId23"/>
    <p:sldId id="364" r:id="rId24"/>
    <p:sldId id="341" r:id="rId25"/>
    <p:sldId id="301" r:id="rId26"/>
    <p:sldId id="336" r:id="rId27"/>
    <p:sldId id="338" r:id="rId28"/>
    <p:sldId id="337" r:id="rId29"/>
    <p:sldId id="342" r:id="rId30"/>
    <p:sldId id="343" r:id="rId31"/>
    <p:sldId id="302" r:id="rId32"/>
    <p:sldId id="303" r:id="rId33"/>
    <p:sldId id="347" r:id="rId34"/>
    <p:sldId id="305" r:id="rId35"/>
    <p:sldId id="346" r:id="rId36"/>
    <p:sldId id="344" r:id="rId37"/>
    <p:sldId id="348" r:id="rId38"/>
    <p:sldId id="349" r:id="rId39"/>
    <p:sldId id="307" r:id="rId40"/>
    <p:sldId id="358" r:id="rId41"/>
    <p:sldId id="356" r:id="rId42"/>
    <p:sldId id="350" r:id="rId43"/>
    <p:sldId id="351" r:id="rId44"/>
    <p:sldId id="355" r:id="rId45"/>
    <p:sldId id="352" r:id="rId46"/>
    <p:sldId id="353" r:id="rId47"/>
    <p:sldId id="357" r:id="rId48"/>
    <p:sldId id="308" r:id="rId49"/>
    <p:sldId id="326" r:id="rId50"/>
    <p:sldId id="309" r:id="rId51"/>
    <p:sldId id="310" r:id="rId52"/>
    <p:sldId id="327" r:id="rId53"/>
    <p:sldId id="359" r:id="rId54"/>
    <p:sldId id="311" r:id="rId55"/>
    <p:sldId id="360" r:id="rId56"/>
    <p:sldId id="317" r:id="rId57"/>
    <p:sldId id="320" r:id="rId58"/>
    <p:sldId id="321" r:id="rId59"/>
    <p:sldId id="322" r:id="rId60"/>
    <p:sldId id="271" r:id="rId61"/>
    <p:sldId id="323" r:id="rId62"/>
    <p:sldId id="354" r:id="rId63"/>
    <p:sldId id="368" r:id="rId64"/>
    <p:sldId id="365" r:id="rId65"/>
    <p:sldId id="366" r:id="rId66"/>
    <p:sldId id="256" r:id="rId67"/>
    <p:sldId id="272" r:id="rId68"/>
    <p:sldId id="369" r:id="rId69"/>
    <p:sldId id="276" r:id="rId70"/>
    <p:sldId id="273" r:id="rId71"/>
    <p:sldId id="275" r:id="rId72"/>
    <p:sldId id="274" r:id="rId73"/>
    <p:sldId id="279" r:id="rId74"/>
    <p:sldId id="278" r:id="rId75"/>
    <p:sldId id="280" r:id="rId76"/>
    <p:sldId id="281" r:id="rId77"/>
    <p:sldId id="269"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autoAdjust="0"/>
    <p:restoredTop sz="94614" autoAdjust="0"/>
  </p:normalViewPr>
  <p:slideViewPr>
    <p:cSldViewPr snapToGrid="0">
      <p:cViewPr>
        <p:scale>
          <a:sx n="66" d="100"/>
          <a:sy n="66" d="100"/>
        </p:scale>
        <p:origin x="32" y="27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10/24/2025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10/24/2025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2F17082-0292-4DC1-9F12-DBAB6FA38883}"/>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2AB7B98F-03EA-4DE7-8480-D544BA6FAA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1922C2E-F1C7-4308-A15A-E2E73D661F3C}" type="datetime1">
              <a:rPr lang="en-US" smtClean="0"/>
              <a:t>10/24/2025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4554EAC-2774-4497-91E6-31BDEF9CF4CD}" type="datetime1">
              <a:rPr lang="en-US" smtClean="0"/>
              <a:t>10/24/2025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2AE4BB-DFDA-40C1-8735-0DDF3359A5D9}" type="datetime1">
              <a:rPr lang="en-US" smtClean="0"/>
              <a:t>10/24/2025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D54C169-CD76-47B6-8D25-72D5E46A7FA9}" type="datetime1">
              <a:rPr lang="en-US" smtClean="0"/>
              <a:t>10/24/2025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A80A79B-4A88-4713-B444-50CA85AA9F46}" type="datetime1">
              <a:rPr lang="en-US" smtClean="0"/>
              <a:t>10/24/2025</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A4E5CE91-74BC-4BF6-8EE2-42B299FDA066}" type="datetime1">
              <a:rPr lang="en-US" smtClean="0"/>
              <a:t>10/24/2025</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12A43EF-60B7-4D96-B7CD-6E81A704B9FC}" type="datetime1">
              <a:rPr lang="en-US" smtClean="0"/>
              <a:t>10/24/2025</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F8BA4AE-A45E-49F1-962B-FCCB02635EBE}" type="datetime1">
              <a:rPr lang="en-US" smtClean="0"/>
              <a:t>10/24/2025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7ACBE46-F2CA-438A-BC8F-AC9E327DC4F9}" type="datetime1">
              <a:rPr lang="en-US" smtClean="0"/>
              <a:t>10/24/2025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3BC575A1-A213-4891-8FA1-4DAA77297771}" type="datetime1">
              <a:rPr lang="en-US" smtClean="0"/>
              <a:t>10/24/2025</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taxnotes.com/research/federal/court-documents/court-opinions-and-orders/estate-didnt-make-portability-election-safe-harbor-doesnt-apply/7srvd"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67854" y="1620189"/>
            <a:ext cx="5413513" cy="2743200"/>
          </a:xfrm>
        </p:spPr>
        <p:txBody>
          <a:bodyPr>
            <a:normAutofit/>
          </a:bodyPr>
          <a:lstStyle/>
          <a:p>
            <a:r>
              <a:rPr lang="en-US" sz="3600" dirty="0">
                <a:solidFill>
                  <a:srgbClr val="0070C0"/>
                </a:solidFill>
              </a:rPr>
              <a:t>basis, exemption, portability, </a:t>
            </a:r>
            <a:br>
              <a:rPr lang="en-US" sz="3600" dirty="0">
                <a:solidFill>
                  <a:srgbClr val="0070C0"/>
                </a:solidFill>
              </a:rPr>
            </a:br>
            <a:r>
              <a:rPr lang="en-US" sz="3600" dirty="0">
                <a:solidFill>
                  <a:srgbClr val="0070C0"/>
                </a:solidFill>
              </a:rPr>
              <a:t>non-grantor trusts, asset protection </a:t>
            </a:r>
            <a:br>
              <a:rPr lang="en-US" sz="3600" dirty="0">
                <a:solidFill>
                  <a:srgbClr val="0070C0"/>
                </a:solidFill>
              </a:rPr>
            </a:br>
            <a:r>
              <a:rPr lang="en-US" sz="3600" dirty="0">
                <a:solidFill>
                  <a:srgbClr val="0070C0"/>
                </a:solidFill>
              </a:rPr>
              <a:t>and more…</a:t>
            </a:r>
          </a:p>
        </p:txBody>
      </p:sp>
      <p:sp>
        <p:nvSpPr>
          <p:cNvPr id="3" name="Subtitle 2"/>
          <p:cNvSpPr>
            <a:spLocks noGrp="1"/>
          </p:cNvSpPr>
          <p:nvPr>
            <p:ph type="subTitle" idx="1"/>
          </p:nvPr>
        </p:nvSpPr>
        <p:spPr>
          <a:xfrm>
            <a:off x="6867854" y="4566444"/>
            <a:ext cx="3800147" cy="742149"/>
          </a:xfrm>
        </p:spPr>
        <p:txBody>
          <a:bodyPr>
            <a:normAutofit fontScale="92500"/>
          </a:bodyPr>
          <a:lstStyle/>
          <a:p>
            <a:r>
              <a:rPr lang="en-US" sz="2400" dirty="0">
                <a:solidFill>
                  <a:schemeClr val="tx2"/>
                </a:solidFill>
                <a:latin typeface="+mj-lt"/>
              </a:rPr>
              <a:t>Jonathan g. Blattmachr and martin m. shenkman</a:t>
            </a:r>
          </a:p>
        </p:txBody>
      </p:sp>
      <p:sp>
        <p:nvSpPr>
          <p:cNvPr id="5" name="TextBox 4">
            <a:extLst>
              <a:ext uri="{FF2B5EF4-FFF2-40B4-BE49-F238E27FC236}">
                <a16:creationId xmlns:a16="http://schemas.microsoft.com/office/drawing/2014/main" id="{42FE0DBE-0072-8E50-2C21-07E0501EE4A9}"/>
              </a:ext>
            </a:extLst>
          </p:cNvPr>
          <p:cNvSpPr txBox="1"/>
          <p:nvPr/>
        </p:nvSpPr>
        <p:spPr>
          <a:xfrm>
            <a:off x="6867854" y="419860"/>
            <a:ext cx="5122133"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0"/>
                <a:effectLst>
                  <a:outerShdw blurRad="38100" dist="25400" dir="5400000" algn="ctr" rotWithShape="0">
                    <a:srgbClr val="6E747A">
                      <a:alpha val="43000"/>
                    </a:srgbClr>
                  </a:outerShdw>
                </a:effectLst>
                <a:uLnTx/>
                <a:uFillTx/>
                <a:latin typeface="+mj-lt"/>
                <a:ea typeface="+mn-ea"/>
                <a:cs typeface="Arial" panose="020B0604020202020204" pitchFamily="34" charset="0"/>
              </a:rPr>
              <a:t>Estate Planning Council of the Lehigh Valley</a:t>
            </a:r>
          </a:p>
        </p:txBody>
      </p:sp>
      <p:pic>
        <p:nvPicPr>
          <p:cNvPr id="8" name="Picture 7">
            <a:extLst>
              <a:ext uri="{FF2B5EF4-FFF2-40B4-BE49-F238E27FC236}">
                <a16:creationId xmlns:a16="http://schemas.microsoft.com/office/drawing/2014/main" id="{619F1839-51E6-2F17-35AD-6B803C8B499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66800" y="6204693"/>
            <a:ext cx="2057400" cy="641177"/>
          </a:xfrm>
          <a:prstGeom prst="rect">
            <a:avLst/>
          </a:prstGeom>
        </p:spPr>
      </p:pic>
      <p:pic>
        <p:nvPicPr>
          <p:cNvPr id="10" name="Picture 9">
            <a:extLst>
              <a:ext uri="{FF2B5EF4-FFF2-40B4-BE49-F238E27FC236}">
                <a16:creationId xmlns:a16="http://schemas.microsoft.com/office/drawing/2014/main" id="{F179B694-286B-8579-9450-3E8549C40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6242" y="6296701"/>
            <a:ext cx="3352523" cy="457162"/>
          </a:xfrm>
          <a:prstGeom prst="rect">
            <a:avLst/>
          </a:prstGeom>
        </p:spPr>
      </p:pic>
      <p:pic>
        <p:nvPicPr>
          <p:cNvPr id="14" name="Picture 13">
            <a:extLst>
              <a:ext uri="{FF2B5EF4-FFF2-40B4-BE49-F238E27FC236}">
                <a16:creationId xmlns:a16="http://schemas.microsoft.com/office/drawing/2014/main" id="{ED794E4C-3A9F-777B-7811-0EC66899BE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0808" y="6064648"/>
            <a:ext cx="2242931" cy="689215"/>
          </a:xfrm>
          <a:prstGeom prst="rect">
            <a:avLst/>
          </a:prstGeom>
        </p:spPr>
      </p:pic>
      <p:pic>
        <p:nvPicPr>
          <p:cNvPr id="15" name="Picture 14">
            <a:extLst>
              <a:ext uri="{FF2B5EF4-FFF2-40B4-BE49-F238E27FC236}">
                <a16:creationId xmlns:a16="http://schemas.microsoft.com/office/drawing/2014/main" id="{A5ADEB29-3747-D02D-E6FF-2D3594351F26}"/>
              </a:ext>
            </a:extLst>
          </p:cNvPr>
          <p:cNvPicPr>
            <a:picLocks noChangeAspect="1"/>
          </p:cNvPicPr>
          <p:nvPr/>
        </p:nvPicPr>
        <p:blipFill>
          <a:blip r:embed="rId6"/>
          <a:stretch>
            <a:fillRect/>
          </a:stretch>
        </p:blipFill>
        <p:spPr>
          <a:xfrm>
            <a:off x="0" y="12130"/>
            <a:ext cx="6619294" cy="5878460"/>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33346A-76B6-5112-B389-3F38D3EB3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1082C9-95C4-85D1-145F-2EE074CB5F30}"/>
              </a:ext>
            </a:extLst>
          </p:cNvPr>
          <p:cNvSpPr>
            <a:spLocks noGrp="1"/>
          </p:cNvSpPr>
          <p:nvPr>
            <p:ph type="title"/>
          </p:nvPr>
        </p:nvSpPr>
        <p:spPr/>
        <p:txBody>
          <a:bodyPr/>
          <a:lstStyle/>
          <a:p>
            <a:r>
              <a:rPr lang="en-US" dirty="0">
                <a:solidFill>
                  <a:schemeClr val="tx2"/>
                </a:solidFill>
              </a:rPr>
              <a:t>Savings Language for Non-Grantor Trust Courtesy ILS - 3</a:t>
            </a:r>
            <a:endParaRPr lang="en-US" cap="none" dirty="0">
              <a:solidFill>
                <a:schemeClr val="tx2"/>
              </a:solidFill>
            </a:endParaRPr>
          </a:p>
        </p:txBody>
      </p:sp>
      <p:sp>
        <p:nvSpPr>
          <p:cNvPr id="3" name="Content Placeholder 2">
            <a:extLst>
              <a:ext uri="{FF2B5EF4-FFF2-40B4-BE49-F238E27FC236}">
                <a16:creationId xmlns:a16="http://schemas.microsoft.com/office/drawing/2014/main" id="{FC06187F-0619-D22E-E031-8B5AF75A020A}"/>
              </a:ext>
            </a:extLst>
          </p:cNvPr>
          <p:cNvSpPr>
            <a:spLocks noGrp="1"/>
          </p:cNvSpPr>
          <p:nvPr>
            <p:ph idx="1"/>
          </p:nvPr>
        </p:nvSpPr>
        <p:spPr/>
        <p:txBody>
          <a:bodyPr>
            <a:normAutofit/>
          </a:bodyPr>
          <a:lstStyle/>
          <a:p>
            <a:pPr>
              <a:spcBef>
                <a:spcPts val="0"/>
              </a:spcBef>
            </a:pPr>
            <a:r>
              <a:rPr lang="en-US" b="1" dirty="0">
                <a:solidFill>
                  <a:srgbClr val="0070C0"/>
                </a:solidFill>
              </a:rPr>
              <a:t>no income or corpus shall be paid or appointed to or for the benefit of the Grantor or Grantor’s spouse</a:t>
            </a:r>
            <a:r>
              <a:rPr lang="en-US" dirty="0">
                <a:solidFill>
                  <a:schemeClr val="tx2"/>
                </a:solidFill>
              </a:rPr>
              <a:t>; </a:t>
            </a:r>
          </a:p>
          <a:p>
            <a:pPr>
              <a:spcBef>
                <a:spcPts val="0"/>
              </a:spcBef>
            </a:pPr>
            <a:r>
              <a:rPr lang="en-US" dirty="0">
                <a:solidFill>
                  <a:schemeClr val="tx2"/>
                </a:solidFill>
              </a:rPr>
              <a:t>no income or corpus shall be paid or appointed to or for the benefit of the Grantor's Spouse without the consent of an </a:t>
            </a:r>
            <a:r>
              <a:rPr lang="en-US" b="1" dirty="0">
                <a:solidFill>
                  <a:srgbClr val="0070C0"/>
                </a:solidFill>
              </a:rPr>
              <a:t>adverse party </a:t>
            </a:r>
            <a:r>
              <a:rPr lang="en-US" dirty="0">
                <a:solidFill>
                  <a:schemeClr val="tx2"/>
                </a:solidFill>
              </a:rPr>
              <a:t>as defined in this Trust Agreement; </a:t>
            </a:r>
          </a:p>
          <a:p>
            <a:pPr>
              <a:spcBef>
                <a:spcPts val="0"/>
              </a:spcBef>
            </a:pPr>
            <a:r>
              <a:rPr lang="en-US" dirty="0">
                <a:solidFill>
                  <a:schemeClr val="tx2"/>
                </a:solidFill>
              </a:rPr>
              <a:t>no one (including, but not limited, to the Grantor's Spouse and the Grantor) shall hold a power of or participate in a disposition effecting the beneficial enjoyment of the principal or income of any trust hereunder within the meaning of Code Sec. 674(a) which power could be exercised without the consent of an adverse party as defined in this Trust Agreement except that the Trustee (other than the Grantor's Spouse or the Grantor) at least half of whom are neither related nor subordinate to the Grantor's Spouse and the Grantor may, to the extent otherwise expressly set forth herein, exercise the powers set forth in Code Sec. 674(c), </a:t>
            </a:r>
          </a:p>
        </p:txBody>
      </p:sp>
      <p:sp>
        <p:nvSpPr>
          <p:cNvPr id="4" name="Slide Number Placeholder 3">
            <a:extLst>
              <a:ext uri="{FF2B5EF4-FFF2-40B4-BE49-F238E27FC236}">
                <a16:creationId xmlns:a16="http://schemas.microsoft.com/office/drawing/2014/main" id="{72664B02-AF60-3642-CDF1-8C0AC1E23F1B}"/>
              </a:ext>
            </a:extLst>
          </p:cNvPr>
          <p:cNvSpPr>
            <a:spLocks noGrp="1"/>
          </p:cNvSpPr>
          <p:nvPr>
            <p:ph type="sldNum" sz="quarter" idx="12"/>
          </p:nvPr>
        </p:nvSpPr>
        <p:spPr/>
        <p:txBody>
          <a:bodyPr/>
          <a:lstStyle/>
          <a:p>
            <a:fld id="{E31375A4-56A4-47D6-9801-1991572033F7}" type="slidenum">
              <a:rPr lang="en-US" smtClean="0"/>
              <a:t>10</a:t>
            </a:fld>
            <a:endParaRPr lang="en-US" dirty="0"/>
          </a:p>
        </p:txBody>
      </p:sp>
    </p:spTree>
    <p:extLst>
      <p:ext uri="{BB962C8B-B14F-4D97-AF65-F5344CB8AC3E}">
        <p14:creationId xmlns:p14="http://schemas.microsoft.com/office/powerpoint/2010/main" val="197097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45BAE0-4FBF-0E9F-55A4-A8A539669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0FBDC-781A-317A-1D9B-F5D5C4BA5C77}"/>
              </a:ext>
            </a:extLst>
          </p:cNvPr>
          <p:cNvSpPr>
            <a:spLocks noGrp="1"/>
          </p:cNvSpPr>
          <p:nvPr>
            <p:ph type="title"/>
          </p:nvPr>
        </p:nvSpPr>
        <p:spPr/>
        <p:txBody>
          <a:bodyPr/>
          <a:lstStyle/>
          <a:p>
            <a:r>
              <a:rPr lang="en-US" dirty="0">
                <a:solidFill>
                  <a:schemeClr val="tx2"/>
                </a:solidFill>
              </a:rPr>
              <a:t>Savings Language for Non-Grantor Trust Courtesy ILS - 4</a:t>
            </a:r>
            <a:endParaRPr lang="en-US" cap="none" dirty="0">
              <a:solidFill>
                <a:schemeClr val="tx2"/>
              </a:solidFill>
            </a:endParaRPr>
          </a:p>
        </p:txBody>
      </p:sp>
      <p:sp>
        <p:nvSpPr>
          <p:cNvPr id="3" name="Content Placeholder 2">
            <a:extLst>
              <a:ext uri="{FF2B5EF4-FFF2-40B4-BE49-F238E27FC236}">
                <a16:creationId xmlns:a16="http://schemas.microsoft.com/office/drawing/2014/main" id="{5817676D-E063-7D7D-6B2A-23D5E72756F3}"/>
              </a:ext>
            </a:extLst>
          </p:cNvPr>
          <p:cNvSpPr>
            <a:spLocks noGrp="1"/>
          </p:cNvSpPr>
          <p:nvPr>
            <p:ph idx="1"/>
          </p:nvPr>
        </p:nvSpPr>
        <p:spPr/>
        <p:txBody>
          <a:bodyPr>
            <a:normAutofit/>
          </a:bodyPr>
          <a:lstStyle/>
          <a:p>
            <a:pPr>
              <a:spcBef>
                <a:spcPts val="0"/>
              </a:spcBef>
            </a:pPr>
            <a:r>
              <a:rPr lang="en-US" dirty="0">
                <a:solidFill>
                  <a:schemeClr val="tx2"/>
                </a:solidFill>
              </a:rPr>
              <a:t>and except that the Trustee (other than the Grantor's Spouse) may, to the extent otherwise expressly set forth herein, exercise the powers set forth in Code Sec. 674(d), </a:t>
            </a:r>
          </a:p>
          <a:p>
            <a:pPr>
              <a:spcBef>
                <a:spcPts val="0"/>
              </a:spcBef>
            </a:pPr>
            <a:r>
              <a:rPr lang="en-US" dirty="0">
                <a:solidFill>
                  <a:schemeClr val="tx2"/>
                </a:solidFill>
              </a:rPr>
              <a:t>and except that the Trustee may, to the extent otherwise expressly set forth herein, exercise the power set forth in Code Sec. 674(b)(4), </a:t>
            </a:r>
          </a:p>
          <a:p>
            <a:pPr>
              <a:spcBef>
                <a:spcPts val="0"/>
              </a:spcBef>
            </a:pPr>
            <a:r>
              <a:rPr lang="en-US" dirty="0">
                <a:solidFill>
                  <a:schemeClr val="tx2"/>
                </a:solidFill>
              </a:rPr>
              <a:t>and except that, if a beneficiary hereunder (other than the Grantor's Spouse) is expressly granted a power of appointment hereunder in a non-fiduciary capacity, such beneficiary may exercise a power of appointment only by Will, as otherwise expressly set forth herein, to the extent described in Code Sec. 674(b)(3); </a:t>
            </a:r>
          </a:p>
          <a:p>
            <a:pPr>
              <a:spcBef>
                <a:spcPts val="0"/>
              </a:spcBef>
            </a:pPr>
            <a:r>
              <a:rPr lang="en-US" dirty="0">
                <a:solidFill>
                  <a:schemeClr val="tx2"/>
                </a:solidFill>
              </a:rPr>
              <a:t>no court, other than a court within the United States, shall exercise primary supervision over the administration of any trust hereunder and </a:t>
            </a:r>
            <a:r>
              <a:rPr lang="en-US" b="1" dirty="0">
                <a:solidFill>
                  <a:srgbClr val="0070C0"/>
                </a:solidFill>
              </a:rPr>
              <a:t>no person, other than a United States person, shall have the authority to control any substantial decision of any trust </a:t>
            </a:r>
            <a:r>
              <a:rPr lang="en-US" dirty="0">
                <a:solidFill>
                  <a:schemeClr val="tx2"/>
                </a:solidFill>
              </a:rPr>
              <a:t>hereunder, within the meaning of Code Sec. 7701(a)(30)(E). </a:t>
            </a:r>
          </a:p>
        </p:txBody>
      </p:sp>
      <p:sp>
        <p:nvSpPr>
          <p:cNvPr id="4" name="Slide Number Placeholder 3">
            <a:extLst>
              <a:ext uri="{FF2B5EF4-FFF2-40B4-BE49-F238E27FC236}">
                <a16:creationId xmlns:a16="http://schemas.microsoft.com/office/drawing/2014/main" id="{212B7F6A-37C4-4FD4-A898-32650081A7FC}"/>
              </a:ext>
            </a:extLst>
          </p:cNvPr>
          <p:cNvSpPr>
            <a:spLocks noGrp="1"/>
          </p:cNvSpPr>
          <p:nvPr>
            <p:ph type="sldNum" sz="quarter" idx="12"/>
          </p:nvPr>
        </p:nvSpPr>
        <p:spPr/>
        <p:txBody>
          <a:bodyPr/>
          <a:lstStyle/>
          <a:p>
            <a:fld id="{E31375A4-56A4-47D6-9801-1991572033F7}" type="slidenum">
              <a:rPr lang="en-US" smtClean="0"/>
              <a:t>11</a:t>
            </a:fld>
            <a:endParaRPr lang="en-US" dirty="0"/>
          </a:p>
        </p:txBody>
      </p:sp>
    </p:spTree>
    <p:extLst>
      <p:ext uri="{BB962C8B-B14F-4D97-AF65-F5344CB8AC3E}">
        <p14:creationId xmlns:p14="http://schemas.microsoft.com/office/powerpoint/2010/main" val="369081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F152AB-D3AD-1C6E-AEAA-3B333CB8D2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DC8A57-7DA8-97E9-DC4D-D7CE7528529B}"/>
              </a:ext>
            </a:extLst>
          </p:cNvPr>
          <p:cNvSpPr>
            <a:spLocks noGrp="1"/>
          </p:cNvSpPr>
          <p:nvPr>
            <p:ph type="title"/>
          </p:nvPr>
        </p:nvSpPr>
        <p:spPr/>
        <p:txBody>
          <a:bodyPr>
            <a:normAutofit/>
          </a:bodyPr>
          <a:lstStyle/>
          <a:p>
            <a:r>
              <a:rPr lang="en-US" dirty="0">
                <a:solidFill>
                  <a:schemeClr val="tx2"/>
                </a:solidFill>
              </a:rPr>
              <a:t>Non grantor trusts – post obbba planning</a:t>
            </a:r>
            <a:endParaRPr lang="en-US" cap="none" dirty="0">
              <a:solidFill>
                <a:schemeClr val="tx2"/>
              </a:solidFill>
            </a:endParaRPr>
          </a:p>
        </p:txBody>
      </p:sp>
      <p:sp>
        <p:nvSpPr>
          <p:cNvPr id="3" name="Text Placeholder 2">
            <a:extLst>
              <a:ext uri="{FF2B5EF4-FFF2-40B4-BE49-F238E27FC236}">
                <a16:creationId xmlns:a16="http://schemas.microsoft.com/office/drawing/2014/main" id="{F421C6F1-F24D-926A-3836-66BDF005FC8D}"/>
              </a:ext>
            </a:extLst>
          </p:cNvPr>
          <p:cNvSpPr>
            <a:spLocks noGrp="1"/>
          </p:cNvSpPr>
          <p:nvPr>
            <p:ph type="body" idx="1"/>
          </p:nvPr>
        </p:nvSpPr>
        <p:spPr/>
        <p:txBody>
          <a:bodyPr>
            <a:normAutofit fontScale="70000" lnSpcReduction="20000"/>
          </a:bodyPr>
          <a:lstStyle/>
          <a:p>
            <a:r>
              <a:rPr lang="en-US" dirty="0"/>
              <a:t>maximize charitable contributions and SALT and more</a:t>
            </a:r>
          </a:p>
        </p:txBody>
      </p:sp>
    </p:spTree>
    <p:extLst>
      <p:ext uri="{BB962C8B-B14F-4D97-AF65-F5344CB8AC3E}">
        <p14:creationId xmlns:p14="http://schemas.microsoft.com/office/powerpoint/2010/main" val="197612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84DB29-F67F-AD26-D409-082B831FE2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90B4D-7DBC-AE2B-50A2-0E52CB5F708C}"/>
              </a:ext>
            </a:extLst>
          </p:cNvPr>
          <p:cNvSpPr>
            <a:spLocks noGrp="1"/>
          </p:cNvSpPr>
          <p:nvPr>
            <p:ph type="title"/>
          </p:nvPr>
        </p:nvSpPr>
        <p:spPr/>
        <p:txBody>
          <a:bodyPr/>
          <a:lstStyle/>
          <a:p>
            <a:r>
              <a:rPr lang="en-US" dirty="0">
                <a:solidFill>
                  <a:schemeClr val="tx2"/>
                </a:solidFill>
              </a:rPr>
              <a:t>Non-grantor Trust Can Salvage New SALT Deduction</a:t>
            </a:r>
            <a:endParaRPr lang="en-US" cap="none" dirty="0">
              <a:solidFill>
                <a:schemeClr val="tx2"/>
              </a:solidFill>
            </a:endParaRPr>
          </a:p>
        </p:txBody>
      </p:sp>
      <p:sp>
        <p:nvSpPr>
          <p:cNvPr id="3" name="Content Placeholder 2">
            <a:extLst>
              <a:ext uri="{FF2B5EF4-FFF2-40B4-BE49-F238E27FC236}">
                <a16:creationId xmlns:a16="http://schemas.microsoft.com/office/drawing/2014/main" id="{D25A8B0A-5C77-5A39-F035-C676D6F3BC82}"/>
              </a:ext>
            </a:extLst>
          </p:cNvPr>
          <p:cNvSpPr>
            <a:spLocks noGrp="1"/>
          </p:cNvSpPr>
          <p:nvPr>
            <p:ph idx="1"/>
          </p:nvPr>
        </p:nvSpPr>
        <p:spPr/>
        <p:txBody>
          <a:bodyPr>
            <a:normAutofit lnSpcReduction="10000"/>
          </a:bodyPr>
          <a:lstStyle/>
          <a:p>
            <a:pPr algn="just">
              <a:spcBef>
                <a:spcPts val="600"/>
              </a:spcBef>
            </a:pPr>
            <a:r>
              <a:rPr lang="en-US" dirty="0">
                <a:solidFill>
                  <a:schemeClr val="tx2"/>
                </a:solidFill>
              </a:rPr>
              <a:t>OBBBA increased the deduction for state and local taxes (SALT) from $10,000 to $40,000. </a:t>
            </a:r>
          </a:p>
          <a:p>
            <a:pPr algn="just">
              <a:spcBef>
                <a:spcPts val="600"/>
              </a:spcBef>
            </a:pPr>
            <a:r>
              <a:rPr lang="en-US" dirty="0">
                <a:solidFill>
                  <a:schemeClr val="tx2"/>
                </a:solidFill>
              </a:rPr>
              <a:t>Post-OBBBA it may also be advantageous to </a:t>
            </a:r>
            <a:r>
              <a:rPr lang="en-US" b="1" dirty="0">
                <a:solidFill>
                  <a:srgbClr val="0070C0"/>
                </a:solidFill>
              </a:rPr>
              <a:t>shift income from a client’s  personal return to a non-grantor trust to lower the client’s  income to qualify for various  OBBBA income tax benefits</a:t>
            </a:r>
            <a:r>
              <a:rPr lang="en-US" dirty="0">
                <a:solidFill>
                  <a:schemeClr val="tx2"/>
                </a:solidFill>
              </a:rPr>
              <a:t>. </a:t>
            </a:r>
          </a:p>
          <a:p>
            <a:pPr algn="just">
              <a:spcBef>
                <a:spcPts val="600"/>
              </a:spcBef>
            </a:pPr>
            <a:r>
              <a:rPr lang="en-US" b="1" u="sng" dirty="0">
                <a:solidFill>
                  <a:schemeClr val="tx2"/>
                </a:solidFill>
              </a:rPr>
              <a:t>Example</a:t>
            </a:r>
            <a:r>
              <a:rPr lang="en-US" dirty="0">
                <a:solidFill>
                  <a:schemeClr val="tx2"/>
                </a:solidFill>
              </a:rPr>
              <a:t> if the client’s income exceeds $500,000 the new $30,000 additional state and local tax deduction (SALT) limit is phased downward or eliminated. When  income reaches $600,000 the entire OBBBA SALT additional deduction increase is lost and only the $10,000 prior law SALT amount will be permitted. So, if the client’s income is in that phase out range, shifting income producing assets to a non-grantor trust may facilitate  obtaining that full SALT deduction. </a:t>
            </a:r>
          </a:p>
          <a:p>
            <a:pPr algn="just">
              <a:spcBef>
                <a:spcPts val="600"/>
              </a:spcBef>
            </a:pPr>
            <a:r>
              <a:rPr lang="en-US" dirty="0">
                <a:solidFill>
                  <a:schemeClr val="tx2"/>
                </a:solidFill>
              </a:rPr>
              <a:t>Thus, the creation of a non-grantor trust to obtain dollar for dollar income tax deductions at the trust level, while still deducting the larger post-OBBBA standard deduction, may also support several other tax planning benefits.</a:t>
            </a:r>
          </a:p>
        </p:txBody>
      </p:sp>
      <p:sp>
        <p:nvSpPr>
          <p:cNvPr id="4" name="Slide Number Placeholder 3">
            <a:extLst>
              <a:ext uri="{FF2B5EF4-FFF2-40B4-BE49-F238E27FC236}">
                <a16:creationId xmlns:a16="http://schemas.microsoft.com/office/drawing/2014/main" id="{18FF6B52-94BB-DDBB-1213-71A4CC0DC505}"/>
              </a:ext>
            </a:extLst>
          </p:cNvPr>
          <p:cNvSpPr>
            <a:spLocks noGrp="1"/>
          </p:cNvSpPr>
          <p:nvPr>
            <p:ph type="sldNum" sz="quarter" idx="12"/>
          </p:nvPr>
        </p:nvSpPr>
        <p:spPr/>
        <p:txBody>
          <a:bodyPr/>
          <a:lstStyle/>
          <a:p>
            <a:fld id="{E31375A4-56A4-47D6-9801-1991572033F7}" type="slidenum">
              <a:rPr lang="en-US" smtClean="0"/>
              <a:t>13</a:t>
            </a:fld>
            <a:endParaRPr lang="en-US" dirty="0"/>
          </a:p>
        </p:txBody>
      </p:sp>
    </p:spTree>
    <p:extLst>
      <p:ext uri="{BB962C8B-B14F-4D97-AF65-F5344CB8AC3E}">
        <p14:creationId xmlns:p14="http://schemas.microsoft.com/office/powerpoint/2010/main" val="353387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4011BB-E4E8-B851-EDA7-6B9B86F7B7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17588-F88D-0ED6-5049-0C160C267C8A}"/>
              </a:ext>
            </a:extLst>
          </p:cNvPr>
          <p:cNvSpPr>
            <a:spLocks noGrp="1"/>
          </p:cNvSpPr>
          <p:nvPr>
            <p:ph type="title"/>
          </p:nvPr>
        </p:nvSpPr>
        <p:spPr/>
        <p:txBody>
          <a:bodyPr/>
          <a:lstStyle/>
          <a:p>
            <a:r>
              <a:rPr lang="en-US" dirty="0">
                <a:solidFill>
                  <a:schemeClr val="tx2"/>
                </a:solidFill>
              </a:rPr>
              <a:t>Non-grantor Trust Can Salvage New SALT Deduction</a:t>
            </a:r>
            <a:endParaRPr lang="en-US" cap="none" dirty="0">
              <a:solidFill>
                <a:schemeClr val="tx2"/>
              </a:solidFill>
            </a:endParaRPr>
          </a:p>
        </p:txBody>
      </p:sp>
      <p:sp>
        <p:nvSpPr>
          <p:cNvPr id="3" name="Content Placeholder 2">
            <a:extLst>
              <a:ext uri="{FF2B5EF4-FFF2-40B4-BE49-F238E27FC236}">
                <a16:creationId xmlns:a16="http://schemas.microsoft.com/office/drawing/2014/main" id="{EDD6D9B0-0902-C723-D669-3D681563467E}"/>
              </a:ext>
            </a:extLst>
          </p:cNvPr>
          <p:cNvSpPr>
            <a:spLocks noGrp="1"/>
          </p:cNvSpPr>
          <p:nvPr>
            <p:ph idx="1"/>
          </p:nvPr>
        </p:nvSpPr>
        <p:spPr/>
        <p:txBody>
          <a:bodyPr>
            <a:normAutofit fontScale="92500" lnSpcReduction="20000"/>
          </a:bodyPr>
          <a:lstStyle/>
          <a:p>
            <a:pPr algn="just"/>
            <a:r>
              <a:rPr lang="en-US" b="1" u="sng" dirty="0">
                <a:solidFill>
                  <a:schemeClr val="tx2"/>
                </a:solidFill>
              </a:rPr>
              <a:t>Example</a:t>
            </a:r>
            <a:r>
              <a:rPr lang="en-US" dirty="0">
                <a:solidFill>
                  <a:schemeClr val="tx2"/>
                </a:solidFill>
              </a:rPr>
              <a:t>  Your client has $2M of non-retirement assets producing $100,000 of annual income. They gift the $2M to a non-grantor trust formed for their spouse and all descendants. This way, their spouse can receive distributions in the future if needed (e.g., in retirement), and they do have to lose all access to the trust income.  Obviously, they should avoid distributions to accomplish the tax planning goals. Their income is reduced from $600,000 - $100,000 to $500,000 and they </a:t>
            </a:r>
            <a:r>
              <a:rPr lang="en-US" b="1" dirty="0">
                <a:solidFill>
                  <a:srgbClr val="0070C0"/>
                </a:solidFill>
              </a:rPr>
              <a:t>can claim the full $40,000 deduction for state and local taxes</a:t>
            </a:r>
            <a:r>
              <a:rPr lang="en-US" dirty="0">
                <a:solidFill>
                  <a:schemeClr val="tx2"/>
                </a:solidFill>
              </a:rPr>
              <a:t>. But the increase goes away after 2029.</a:t>
            </a:r>
          </a:p>
          <a:p>
            <a:pPr algn="just"/>
            <a:r>
              <a:rPr lang="en-US" dirty="0">
                <a:solidFill>
                  <a:schemeClr val="tx2"/>
                </a:solidFill>
              </a:rPr>
              <a:t>The trust income can be used to pay for charitable contributions which is discussed below.</a:t>
            </a:r>
          </a:p>
          <a:p>
            <a:pPr algn="just"/>
            <a:r>
              <a:rPr lang="en-US" b="1" dirty="0">
                <a:solidFill>
                  <a:srgbClr val="0070C0"/>
                </a:solidFill>
              </a:rPr>
              <a:t>Trust income can be distributed to children IF in lower tax brackets</a:t>
            </a:r>
            <a:r>
              <a:rPr lang="en-US" dirty="0">
                <a:solidFill>
                  <a:schemeClr val="tx2"/>
                </a:solidFill>
              </a:rPr>
              <a:t>.</a:t>
            </a:r>
          </a:p>
          <a:p>
            <a:pPr algn="just"/>
            <a:r>
              <a:rPr lang="en-US" dirty="0">
                <a:solidFill>
                  <a:schemeClr val="tx2"/>
                </a:solidFill>
              </a:rPr>
              <a:t>The trust may engage in other planning to maximize other tax benefits.</a:t>
            </a:r>
          </a:p>
          <a:p>
            <a:pPr algn="just"/>
            <a:r>
              <a:rPr lang="en-US" b="1" u="sng" dirty="0">
                <a:solidFill>
                  <a:srgbClr val="0070C0"/>
                </a:solidFill>
              </a:rPr>
              <a:t>Language for adverse party approval</a:t>
            </a:r>
            <a:r>
              <a:rPr lang="en-US" dirty="0">
                <a:solidFill>
                  <a:schemeClr val="tx2"/>
                </a:solidFill>
              </a:rPr>
              <a:t>: “No income or corpus shall be paid or appointed to or for the benefit of the Grantor's Spouse without the consent of an adverse party as defined in this Trust.”</a:t>
            </a:r>
          </a:p>
        </p:txBody>
      </p:sp>
      <p:sp>
        <p:nvSpPr>
          <p:cNvPr id="4" name="Slide Number Placeholder 3">
            <a:extLst>
              <a:ext uri="{FF2B5EF4-FFF2-40B4-BE49-F238E27FC236}">
                <a16:creationId xmlns:a16="http://schemas.microsoft.com/office/drawing/2014/main" id="{4D28A245-CEE9-81F1-A169-92CD2AA81D4F}"/>
              </a:ext>
            </a:extLst>
          </p:cNvPr>
          <p:cNvSpPr>
            <a:spLocks noGrp="1"/>
          </p:cNvSpPr>
          <p:nvPr>
            <p:ph type="sldNum" sz="quarter" idx="12"/>
          </p:nvPr>
        </p:nvSpPr>
        <p:spPr/>
        <p:txBody>
          <a:bodyPr/>
          <a:lstStyle/>
          <a:p>
            <a:fld id="{E31375A4-56A4-47D6-9801-1991572033F7}" type="slidenum">
              <a:rPr lang="en-US" smtClean="0"/>
              <a:t>14</a:t>
            </a:fld>
            <a:endParaRPr lang="en-US" dirty="0"/>
          </a:p>
        </p:txBody>
      </p:sp>
    </p:spTree>
    <p:extLst>
      <p:ext uri="{BB962C8B-B14F-4D97-AF65-F5344CB8AC3E}">
        <p14:creationId xmlns:p14="http://schemas.microsoft.com/office/powerpoint/2010/main" val="134807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941E3D-B9B8-3476-1AB3-8FBBEF2E6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484AA-8252-78A9-DACA-A0CFCCE74553}"/>
              </a:ext>
            </a:extLst>
          </p:cNvPr>
          <p:cNvSpPr>
            <a:spLocks noGrp="1"/>
          </p:cNvSpPr>
          <p:nvPr>
            <p:ph type="title"/>
          </p:nvPr>
        </p:nvSpPr>
        <p:spPr/>
        <p:txBody>
          <a:bodyPr/>
          <a:lstStyle/>
          <a:p>
            <a:r>
              <a:rPr lang="en-US" dirty="0">
                <a:solidFill>
                  <a:srgbClr val="0070C0"/>
                </a:solidFill>
              </a:rPr>
              <a:t>QBI and 199A </a:t>
            </a:r>
            <a:r>
              <a:rPr lang="en-US" dirty="0">
                <a:solidFill>
                  <a:schemeClr val="tx2"/>
                </a:solidFill>
              </a:rPr>
              <a:t>Enhanced By Using Non-Grantor Trusts</a:t>
            </a:r>
            <a:endParaRPr lang="en-US" cap="none" dirty="0">
              <a:solidFill>
                <a:schemeClr val="tx2"/>
              </a:solidFill>
            </a:endParaRPr>
          </a:p>
        </p:txBody>
      </p:sp>
      <p:sp>
        <p:nvSpPr>
          <p:cNvPr id="3" name="Content Placeholder 2">
            <a:extLst>
              <a:ext uri="{FF2B5EF4-FFF2-40B4-BE49-F238E27FC236}">
                <a16:creationId xmlns:a16="http://schemas.microsoft.com/office/drawing/2014/main" id="{1CE5056C-C879-8F89-E89C-EF7C0A9113DE}"/>
              </a:ext>
            </a:extLst>
          </p:cNvPr>
          <p:cNvSpPr>
            <a:spLocks noGrp="1"/>
          </p:cNvSpPr>
          <p:nvPr>
            <p:ph idx="1"/>
          </p:nvPr>
        </p:nvSpPr>
        <p:spPr/>
        <p:txBody>
          <a:bodyPr>
            <a:normAutofit fontScale="92500" lnSpcReduction="10000"/>
          </a:bodyPr>
          <a:lstStyle/>
          <a:p>
            <a:r>
              <a:rPr lang="en-US" dirty="0">
                <a:solidFill>
                  <a:schemeClr val="tx2"/>
                </a:solidFill>
              </a:rPr>
              <a:t>Another post-OBBBA tax planning consideration in monitoring distributions to enhance the tax benefit that  may be realized under the Qualified Business Income (QBI) rules. Code Section 199A. </a:t>
            </a:r>
          </a:p>
          <a:p>
            <a:r>
              <a:rPr lang="en-US" dirty="0">
                <a:solidFill>
                  <a:schemeClr val="tx2"/>
                </a:solidFill>
                <a:cs typeface="Times New Roman" panose="02020603050405020304" pitchFamily="18" charset="0"/>
              </a:rPr>
              <a:t>OBBBA made the Section 199A Qualified Business Income (QBI) deduction permanent and increased the thresholds that apply for specified service, trade, or businesses (as SSTBs). These are professionals like doctors, lawyers, accountants, dentists, etc. OBBBA changed the phase-in range from $100,000 to $150,000 for married taxpayers filing a joint return. That means when your married client’s income exceeds $150,000, the 20% QBI deduction starts to phase out. </a:t>
            </a:r>
          </a:p>
          <a:p>
            <a:r>
              <a:rPr lang="en-US" b="1" u="sng" dirty="0">
                <a:solidFill>
                  <a:schemeClr val="tx2"/>
                </a:solidFill>
                <a:cs typeface="Times New Roman" panose="02020603050405020304" pitchFamily="18" charset="0"/>
              </a:rPr>
              <a:t>Example</a:t>
            </a:r>
            <a:r>
              <a:rPr lang="en-US" dirty="0">
                <a:solidFill>
                  <a:schemeClr val="tx2"/>
                </a:solidFill>
                <a:cs typeface="Times New Roman" panose="02020603050405020304" pitchFamily="18" charset="0"/>
              </a:rPr>
              <a:t>: Here’s a plan to illustrate post-OBBBA planning. Say your client is a dentist earning $200,000 a year operating out of an office her practice owns. The dentist can set up 3 non-grantor trusts, one for each child. She can then gift the building (in an LLC) 1/3</a:t>
            </a:r>
            <a:r>
              <a:rPr lang="en-US" baseline="30000" dirty="0">
                <a:solidFill>
                  <a:schemeClr val="tx2"/>
                </a:solidFill>
                <a:cs typeface="Times New Roman" panose="02020603050405020304" pitchFamily="18" charset="0"/>
              </a:rPr>
              <a:t>rd</a:t>
            </a:r>
            <a:r>
              <a:rPr lang="en-US" dirty="0">
                <a:solidFill>
                  <a:schemeClr val="tx2"/>
                </a:solidFill>
                <a:cs typeface="Times New Roman" panose="02020603050405020304" pitchFamily="18" charset="0"/>
              </a:rPr>
              <a:t> to each trust. The practices leases the use of the building back for $50,000 year (assume that is fair rent). </a:t>
            </a:r>
            <a:r>
              <a:rPr lang="en-US" b="1" dirty="0">
                <a:solidFill>
                  <a:srgbClr val="0070C0"/>
                </a:solidFill>
                <a:cs typeface="Times New Roman" panose="02020603050405020304" pitchFamily="18" charset="0"/>
              </a:rPr>
              <a:t>Each trust qualifies for a QBI deduction on the rental income and the dentist also qualifies as her income is below $150,000</a:t>
            </a:r>
            <a:r>
              <a:rPr lang="en-US" dirty="0">
                <a:solidFill>
                  <a:schemeClr val="tx2"/>
                </a:solidFill>
                <a:cs typeface="Times New Roman" panose="02020603050405020304" pitchFamily="18" charset="0"/>
              </a:rPr>
              <a:t>.</a:t>
            </a:r>
            <a:endParaRPr lang="en-US" dirty="0">
              <a:solidFill>
                <a:schemeClr val="tx2"/>
              </a:solidFill>
            </a:endParaRPr>
          </a:p>
          <a:p>
            <a:pPr algn="just"/>
            <a:endParaRPr lang="en-US" dirty="0">
              <a:solidFill>
                <a:schemeClr val="tx2"/>
              </a:solidFill>
            </a:endParaRPr>
          </a:p>
        </p:txBody>
      </p:sp>
      <p:sp>
        <p:nvSpPr>
          <p:cNvPr id="4" name="Slide Number Placeholder 3">
            <a:extLst>
              <a:ext uri="{FF2B5EF4-FFF2-40B4-BE49-F238E27FC236}">
                <a16:creationId xmlns:a16="http://schemas.microsoft.com/office/drawing/2014/main" id="{3025A594-5EEF-35F8-B0B5-AB07ADCDBD6A}"/>
              </a:ext>
            </a:extLst>
          </p:cNvPr>
          <p:cNvSpPr>
            <a:spLocks noGrp="1"/>
          </p:cNvSpPr>
          <p:nvPr>
            <p:ph type="sldNum" sz="quarter" idx="12"/>
          </p:nvPr>
        </p:nvSpPr>
        <p:spPr/>
        <p:txBody>
          <a:bodyPr/>
          <a:lstStyle/>
          <a:p>
            <a:fld id="{E31375A4-56A4-47D6-9801-1991572033F7}" type="slidenum">
              <a:rPr lang="en-US" smtClean="0"/>
              <a:t>15</a:t>
            </a:fld>
            <a:endParaRPr lang="en-US" dirty="0"/>
          </a:p>
        </p:txBody>
      </p:sp>
    </p:spTree>
    <p:extLst>
      <p:ext uri="{BB962C8B-B14F-4D97-AF65-F5344CB8AC3E}">
        <p14:creationId xmlns:p14="http://schemas.microsoft.com/office/powerpoint/2010/main" val="32530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DC93A1-0198-85D8-99F3-E687EBD01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2918AA-9D57-1EB1-11B5-C814EF4A22C6}"/>
              </a:ext>
            </a:extLst>
          </p:cNvPr>
          <p:cNvSpPr>
            <a:spLocks noGrp="1"/>
          </p:cNvSpPr>
          <p:nvPr>
            <p:ph type="title"/>
          </p:nvPr>
        </p:nvSpPr>
        <p:spPr/>
        <p:txBody>
          <a:bodyPr/>
          <a:lstStyle/>
          <a:p>
            <a:r>
              <a:rPr lang="en-US" dirty="0">
                <a:solidFill>
                  <a:schemeClr val="tx2"/>
                </a:solidFill>
              </a:rPr>
              <a:t>basis step up post obbba</a:t>
            </a:r>
            <a:endParaRPr lang="en-US" cap="none" dirty="0">
              <a:solidFill>
                <a:schemeClr val="tx2"/>
              </a:solidFill>
            </a:endParaRPr>
          </a:p>
        </p:txBody>
      </p:sp>
      <p:sp>
        <p:nvSpPr>
          <p:cNvPr id="3" name="Text Placeholder 2">
            <a:extLst>
              <a:ext uri="{FF2B5EF4-FFF2-40B4-BE49-F238E27FC236}">
                <a16:creationId xmlns:a16="http://schemas.microsoft.com/office/drawing/2014/main" id="{423C2931-C902-88FF-D7B6-8A0EC9FE93DE}"/>
              </a:ext>
            </a:extLst>
          </p:cNvPr>
          <p:cNvSpPr>
            <a:spLocks noGrp="1"/>
          </p:cNvSpPr>
          <p:nvPr>
            <p:ph type="body" idx="1"/>
          </p:nvPr>
        </p:nvSpPr>
        <p:spPr/>
        <p:txBody>
          <a:bodyPr>
            <a:normAutofit fontScale="92500"/>
          </a:bodyPr>
          <a:lstStyle/>
          <a:p>
            <a:r>
              <a:rPr lang="en-US" dirty="0">
                <a:solidFill>
                  <a:schemeClr val="tx2"/>
                </a:solidFill>
              </a:rPr>
              <a:t>But first some other basis planning ideas</a:t>
            </a:r>
            <a:endParaRPr lang="en-US" dirty="0"/>
          </a:p>
        </p:txBody>
      </p:sp>
    </p:spTree>
    <p:extLst>
      <p:ext uri="{BB962C8B-B14F-4D97-AF65-F5344CB8AC3E}">
        <p14:creationId xmlns:p14="http://schemas.microsoft.com/office/powerpoint/2010/main" val="234576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89A868-8E5B-3BDB-8175-9BE1C38EF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B8CF7-D710-B48F-DDBA-19ECA9A7C83D}"/>
              </a:ext>
            </a:extLst>
          </p:cNvPr>
          <p:cNvSpPr>
            <a:spLocks noGrp="1"/>
          </p:cNvSpPr>
          <p:nvPr>
            <p:ph type="title"/>
          </p:nvPr>
        </p:nvSpPr>
        <p:spPr/>
        <p:txBody>
          <a:bodyPr/>
          <a:lstStyle/>
          <a:p>
            <a:r>
              <a:rPr lang="en-US" dirty="0">
                <a:solidFill>
                  <a:schemeClr val="tx2"/>
                </a:solidFill>
              </a:rPr>
              <a:t>Complete Versus Incomplete Gift Trusts</a:t>
            </a:r>
            <a:endParaRPr lang="en-US" cap="none" dirty="0">
              <a:solidFill>
                <a:schemeClr val="tx2"/>
              </a:solidFill>
            </a:endParaRPr>
          </a:p>
        </p:txBody>
      </p:sp>
      <p:sp>
        <p:nvSpPr>
          <p:cNvPr id="3" name="Content Placeholder 2">
            <a:extLst>
              <a:ext uri="{FF2B5EF4-FFF2-40B4-BE49-F238E27FC236}">
                <a16:creationId xmlns:a16="http://schemas.microsoft.com/office/drawing/2014/main" id="{3A1F7DF9-6B86-01F0-A1F5-40852E5240BD}"/>
              </a:ext>
            </a:extLst>
          </p:cNvPr>
          <p:cNvSpPr>
            <a:spLocks noGrp="1"/>
          </p:cNvSpPr>
          <p:nvPr>
            <p:ph idx="1"/>
          </p:nvPr>
        </p:nvSpPr>
        <p:spPr/>
        <p:txBody>
          <a:bodyPr>
            <a:normAutofit/>
          </a:bodyPr>
          <a:lstStyle/>
          <a:p>
            <a:pPr>
              <a:spcBef>
                <a:spcPts val="600"/>
              </a:spcBef>
            </a:pPr>
            <a:r>
              <a:rPr lang="en-US" b="1" dirty="0">
                <a:solidFill>
                  <a:srgbClr val="0070C0"/>
                </a:solidFill>
              </a:rPr>
              <a:t>The calculus of which  types of trusts should be used will be different for some clients post-OBBBA</a:t>
            </a:r>
            <a:r>
              <a:rPr lang="en-US" dirty="0">
                <a:solidFill>
                  <a:schemeClr val="tx2"/>
                </a:solidFill>
              </a:rPr>
              <a:t>.</a:t>
            </a:r>
          </a:p>
          <a:p>
            <a:pPr>
              <a:spcBef>
                <a:spcPts val="600"/>
              </a:spcBef>
            </a:pPr>
            <a:r>
              <a:rPr lang="en-US" dirty="0">
                <a:solidFill>
                  <a:schemeClr val="tx2"/>
                </a:solidFill>
              </a:rPr>
              <a:t>You can create an incomplete non-grantor trust and have both estate inclusion for step up and a non-grantor trust to garner increased SALT, charitable, 199A and other tax benefits under OBBBA.</a:t>
            </a:r>
          </a:p>
          <a:p>
            <a:pPr>
              <a:spcBef>
                <a:spcPts val="600"/>
              </a:spcBef>
            </a:pPr>
            <a:r>
              <a:rPr lang="en-US" dirty="0">
                <a:solidFill>
                  <a:schemeClr val="tx2"/>
                </a:solidFill>
              </a:rPr>
              <a:t>Caution – NY and CA will no longer respect incomplete gift non-grantor trusts so there may be no state income tax savings. Completed gifts trusts may still avoid NY and CA income taxation but then you MAY have to use other tools to gain estate inclusion for basis step up.</a:t>
            </a:r>
          </a:p>
          <a:p>
            <a:pPr>
              <a:spcBef>
                <a:spcPts val="600"/>
              </a:spcBef>
            </a:pPr>
            <a:r>
              <a:rPr lang="en-US" dirty="0">
                <a:solidFill>
                  <a:schemeClr val="tx2"/>
                </a:solidFill>
              </a:rPr>
              <a:t>Caution – The IRS will no longer issue PLRs on ING trusts. </a:t>
            </a:r>
          </a:p>
          <a:p>
            <a:pPr>
              <a:spcBef>
                <a:spcPts val="600"/>
              </a:spcBef>
            </a:pPr>
            <a:r>
              <a:rPr lang="en-US" dirty="0">
                <a:solidFill>
                  <a:schemeClr val="tx2"/>
                </a:solidFill>
              </a:rPr>
              <a:t>Settlor retains testamentary and inter-vivos LPOA to cause estate inclusion? </a:t>
            </a:r>
          </a:p>
          <a:p>
            <a:pPr>
              <a:spcBef>
                <a:spcPts val="600"/>
              </a:spcBef>
            </a:pPr>
            <a:r>
              <a:rPr lang="en-US" dirty="0">
                <a:solidFill>
                  <a:schemeClr val="tx2"/>
                </a:solidFill>
              </a:rPr>
              <a:t>Other considerations.</a:t>
            </a:r>
          </a:p>
        </p:txBody>
      </p:sp>
      <p:sp>
        <p:nvSpPr>
          <p:cNvPr id="4" name="Slide Number Placeholder 3">
            <a:extLst>
              <a:ext uri="{FF2B5EF4-FFF2-40B4-BE49-F238E27FC236}">
                <a16:creationId xmlns:a16="http://schemas.microsoft.com/office/drawing/2014/main" id="{7B179E02-8367-CCE8-242C-7B365855D113}"/>
              </a:ext>
            </a:extLst>
          </p:cNvPr>
          <p:cNvSpPr>
            <a:spLocks noGrp="1"/>
          </p:cNvSpPr>
          <p:nvPr>
            <p:ph type="sldNum" sz="quarter" idx="12"/>
          </p:nvPr>
        </p:nvSpPr>
        <p:spPr/>
        <p:txBody>
          <a:bodyPr/>
          <a:lstStyle/>
          <a:p>
            <a:fld id="{E31375A4-56A4-47D6-9801-1991572033F7}" type="slidenum">
              <a:rPr lang="en-US" smtClean="0"/>
              <a:t>17</a:t>
            </a:fld>
            <a:endParaRPr lang="en-US" dirty="0"/>
          </a:p>
        </p:txBody>
      </p:sp>
    </p:spTree>
    <p:extLst>
      <p:ext uri="{BB962C8B-B14F-4D97-AF65-F5344CB8AC3E}">
        <p14:creationId xmlns:p14="http://schemas.microsoft.com/office/powerpoint/2010/main" val="181544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0C5B73-36A9-A329-36F7-A217500E1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9CB113-7460-D99A-38B0-D10CE0FBF877}"/>
              </a:ext>
            </a:extLst>
          </p:cNvPr>
          <p:cNvSpPr>
            <a:spLocks noGrp="1"/>
          </p:cNvSpPr>
          <p:nvPr>
            <p:ph type="title"/>
          </p:nvPr>
        </p:nvSpPr>
        <p:spPr/>
        <p:txBody>
          <a:bodyPr/>
          <a:lstStyle/>
          <a:p>
            <a:r>
              <a:rPr lang="en-US" cap="none" dirty="0">
                <a:solidFill>
                  <a:schemeClr val="tx2"/>
                </a:solidFill>
              </a:rPr>
              <a:t>Downstream Planning</a:t>
            </a:r>
          </a:p>
        </p:txBody>
      </p:sp>
      <p:sp>
        <p:nvSpPr>
          <p:cNvPr id="3" name="Content Placeholder 2">
            <a:extLst>
              <a:ext uri="{FF2B5EF4-FFF2-40B4-BE49-F238E27FC236}">
                <a16:creationId xmlns:a16="http://schemas.microsoft.com/office/drawing/2014/main" id="{9F51B76B-2F08-FB53-E668-10EB818AB3DE}"/>
              </a:ext>
            </a:extLst>
          </p:cNvPr>
          <p:cNvSpPr>
            <a:spLocks noGrp="1"/>
          </p:cNvSpPr>
          <p:nvPr>
            <p:ph idx="1"/>
          </p:nvPr>
        </p:nvSpPr>
        <p:spPr/>
        <p:txBody>
          <a:bodyPr>
            <a:normAutofit lnSpcReduction="10000"/>
          </a:bodyPr>
          <a:lstStyle/>
          <a:p>
            <a:pPr lvl="1">
              <a:spcBef>
                <a:spcPts val="600"/>
              </a:spcBef>
            </a:pPr>
            <a:r>
              <a:rPr lang="en-US" b="1" dirty="0">
                <a:solidFill>
                  <a:srgbClr val="0070C0"/>
                </a:solidFill>
              </a:rPr>
              <a:t>Gift assets to an adult child </a:t>
            </a:r>
            <a:r>
              <a:rPr lang="en-US" dirty="0">
                <a:solidFill>
                  <a:schemeClr val="tx2"/>
                </a:solidFill>
              </a:rPr>
              <a:t>(or trust that is grantor as to that child, e.g. a Sec. 678 Trust) not subject to the KIDDIE Tax before a sale. </a:t>
            </a:r>
          </a:p>
          <a:p>
            <a:pPr lvl="1">
              <a:spcBef>
                <a:spcPts val="600"/>
              </a:spcBef>
            </a:pPr>
            <a:r>
              <a:rPr lang="en-US" dirty="0">
                <a:solidFill>
                  <a:schemeClr val="tx2"/>
                </a:solidFill>
              </a:rPr>
              <a:t>Parent or senior generation may not be concerned about making gifts that use exemption post-OBBBA.  Most taxpayers won’t care. So, if they can shift an asset in advance to adult children not subject to the Kiddie Tax the </a:t>
            </a:r>
            <a:r>
              <a:rPr lang="en-US" b="1" dirty="0">
                <a:solidFill>
                  <a:srgbClr val="0070C0"/>
                </a:solidFill>
              </a:rPr>
              <a:t>family may be able to realize income at lower graduated income tax rates and perhaps reduce or avoid state income taxation</a:t>
            </a:r>
            <a:r>
              <a:rPr lang="en-US" dirty="0">
                <a:solidFill>
                  <a:schemeClr val="tx2"/>
                </a:solidFill>
              </a:rPr>
              <a:t>.</a:t>
            </a:r>
          </a:p>
          <a:p>
            <a:pPr lvl="1">
              <a:spcBef>
                <a:spcPts val="600"/>
              </a:spcBef>
            </a:pPr>
            <a:r>
              <a:rPr lang="en-US" dirty="0">
                <a:solidFill>
                  <a:schemeClr val="tx2"/>
                </a:solidFill>
              </a:rPr>
              <a:t>Avoid the assignment of income doctrine.</a:t>
            </a:r>
          </a:p>
          <a:p>
            <a:pPr lvl="1">
              <a:spcBef>
                <a:spcPts val="600"/>
              </a:spcBef>
            </a:pPr>
            <a:r>
              <a:rPr lang="en-US" dirty="0">
                <a:solidFill>
                  <a:schemeClr val="tx2"/>
                </a:solidFill>
              </a:rPr>
              <a:t>When the asset is sold the child (or a trust that is grantor as to the child) will realize the gain in a lower tax bracket.</a:t>
            </a:r>
          </a:p>
          <a:p>
            <a:pPr lvl="1">
              <a:spcBef>
                <a:spcPts val="600"/>
              </a:spcBef>
            </a:pPr>
            <a:r>
              <a:rPr lang="en-US" dirty="0">
                <a:solidFill>
                  <a:schemeClr val="tx2"/>
                </a:solidFill>
              </a:rPr>
              <a:t>If the amount is small perhaps a simple outright gift will suffice.</a:t>
            </a:r>
          </a:p>
          <a:p>
            <a:pPr lvl="1">
              <a:spcBef>
                <a:spcPts val="600"/>
              </a:spcBef>
            </a:pPr>
            <a:r>
              <a:rPr lang="en-US" dirty="0">
                <a:solidFill>
                  <a:schemeClr val="tx2"/>
                </a:solidFill>
              </a:rPr>
              <a:t>For younger child subject to Kiddie Tax – a non-grantor trust may be preferable since the child will pay tax at the parents’ rate and the complex trust may be able to lower income tax.</a:t>
            </a:r>
          </a:p>
          <a:p>
            <a:pPr lvl="1">
              <a:spcBef>
                <a:spcPts val="600"/>
              </a:spcBef>
            </a:pPr>
            <a:r>
              <a:rPr lang="en-US" dirty="0">
                <a:solidFill>
                  <a:schemeClr val="tx2"/>
                </a:solidFill>
              </a:rPr>
              <a:t>If the Child is older so that the Kiddie tax does not apply, a 678 trust that is grantor as to the child, will shift income to the child at the child’s lower federal income tax rate and perhaps also with a lower state income tax.</a:t>
            </a:r>
          </a:p>
        </p:txBody>
      </p:sp>
      <p:sp>
        <p:nvSpPr>
          <p:cNvPr id="4" name="Slide Number Placeholder 3">
            <a:extLst>
              <a:ext uri="{FF2B5EF4-FFF2-40B4-BE49-F238E27FC236}">
                <a16:creationId xmlns:a16="http://schemas.microsoft.com/office/drawing/2014/main" id="{D669F3F1-3FE3-FA9C-0FF3-43BBFA7AC3F8}"/>
              </a:ext>
            </a:extLst>
          </p:cNvPr>
          <p:cNvSpPr>
            <a:spLocks noGrp="1"/>
          </p:cNvSpPr>
          <p:nvPr>
            <p:ph type="sldNum" sz="quarter" idx="12"/>
          </p:nvPr>
        </p:nvSpPr>
        <p:spPr/>
        <p:txBody>
          <a:bodyPr/>
          <a:lstStyle/>
          <a:p>
            <a:fld id="{E31375A4-56A4-47D6-9801-1991572033F7}" type="slidenum">
              <a:rPr lang="en-US" smtClean="0"/>
              <a:t>18</a:t>
            </a:fld>
            <a:endParaRPr lang="en-US" dirty="0"/>
          </a:p>
        </p:txBody>
      </p:sp>
    </p:spTree>
    <p:extLst>
      <p:ext uri="{BB962C8B-B14F-4D97-AF65-F5344CB8AC3E}">
        <p14:creationId xmlns:p14="http://schemas.microsoft.com/office/powerpoint/2010/main" val="257603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AEAD0E-3020-EC6E-E5BA-69423FEAE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EE2F3-C7B7-2D79-7116-4289CAAC22F1}"/>
              </a:ext>
            </a:extLst>
          </p:cNvPr>
          <p:cNvSpPr>
            <a:spLocks noGrp="1"/>
          </p:cNvSpPr>
          <p:nvPr>
            <p:ph type="title"/>
          </p:nvPr>
        </p:nvSpPr>
        <p:spPr/>
        <p:txBody>
          <a:bodyPr/>
          <a:lstStyle/>
          <a:p>
            <a:r>
              <a:rPr lang="en-US" cap="none" dirty="0">
                <a:solidFill>
                  <a:schemeClr val="tx2"/>
                </a:solidFill>
              </a:rPr>
              <a:t>State Law Community Property Trust</a:t>
            </a:r>
          </a:p>
        </p:txBody>
      </p:sp>
      <p:sp>
        <p:nvSpPr>
          <p:cNvPr id="3" name="Content Placeholder 2">
            <a:extLst>
              <a:ext uri="{FF2B5EF4-FFF2-40B4-BE49-F238E27FC236}">
                <a16:creationId xmlns:a16="http://schemas.microsoft.com/office/drawing/2014/main" id="{FBF5CAB4-AFC0-2F8C-94CE-24E2ECEE1BBD}"/>
              </a:ext>
            </a:extLst>
          </p:cNvPr>
          <p:cNvSpPr>
            <a:spLocks noGrp="1"/>
          </p:cNvSpPr>
          <p:nvPr>
            <p:ph idx="1"/>
          </p:nvPr>
        </p:nvSpPr>
        <p:spPr/>
        <p:txBody>
          <a:bodyPr/>
          <a:lstStyle/>
          <a:p>
            <a:r>
              <a:rPr lang="en-US" dirty="0">
                <a:solidFill>
                  <a:schemeClr val="tx2"/>
                </a:solidFill>
              </a:rPr>
              <a:t>If a couple residing in a non-community property state (with no community property assets) creates a trust in a jurisdiction that has an </a:t>
            </a:r>
            <a:r>
              <a:rPr lang="en-US" b="1" dirty="0">
                <a:solidFill>
                  <a:srgbClr val="0070C0"/>
                </a:solidFill>
              </a:rPr>
              <a:t>opt in community property trust statute </a:t>
            </a:r>
            <a:r>
              <a:rPr lang="en-US" dirty="0">
                <a:solidFill>
                  <a:schemeClr val="tx2"/>
                </a:solidFill>
              </a:rPr>
              <a:t>(AK, TN, SD, and others), they may qualify for a full step up in income tax basis on the first spouse’s death.</a:t>
            </a:r>
          </a:p>
          <a:p>
            <a:r>
              <a:rPr lang="en-US" dirty="0">
                <a:solidFill>
                  <a:schemeClr val="tx2"/>
                </a:solidFill>
              </a:rPr>
              <a:t>Carefully review Angerhofer v. Commissioner, United States tax court (1986), which indicates only Alaska may have the requisite rights and interest of each spouse for its Community Property to fall under section 1014(a).</a:t>
            </a:r>
          </a:p>
          <a:p>
            <a:r>
              <a:rPr lang="en-US" dirty="0">
                <a:solidFill>
                  <a:schemeClr val="tx2"/>
                </a:solidFill>
              </a:rPr>
              <a:t>1014(b)(6).</a:t>
            </a:r>
          </a:p>
          <a:p>
            <a:pPr marL="45720" indent="0">
              <a:buNone/>
            </a:pPr>
            <a:endParaRPr lang="en-US" dirty="0">
              <a:solidFill>
                <a:schemeClr val="tx2"/>
              </a:solidFill>
            </a:endParaRPr>
          </a:p>
        </p:txBody>
      </p:sp>
      <p:sp>
        <p:nvSpPr>
          <p:cNvPr id="4" name="Slide Number Placeholder 3">
            <a:extLst>
              <a:ext uri="{FF2B5EF4-FFF2-40B4-BE49-F238E27FC236}">
                <a16:creationId xmlns:a16="http://schemas.microsoft.com/office/drawing/2014/main" id="{612CCC9A-91F2-F583-6FB8-C99A8F152A16}"/>
              </a:ext>
            </a:extLst>
          </p:cNvPr>
          <p:cNvSpPr>
            <a:spLocks noGrp="1"/>
          </p:cNvSpPr>
          <p:nvPr>
            <p:ph type="sldNum" sz="quarter" idx="12"/>
          </p:nvPr>
        </p:nvSpPr>
        <p:spPr/>
        <p:txBody>
          <a:bodyPr/>
          <a:lstStyle/>
          <a:p>
            <a:fld id="{E31375A4-56A4-47D6-9801-1991572033F7}" type="slidenum">
              <a:rPr lang="en-US" smtClean="0"/>
              <a:t>19</a:t>
            </a:fld>
            <a:endParaRPr lang="en-US" dirty="0"/>
          </a:p>
        </p:txBody>
      </p:sp>
    </p:spTree>
    <p:extLst>
      <p:ext uri="{BB962C8B-B14F-4D97-AF65-F5344CB8AC3E}">
        <p14:creationId xmlns:p14="http://schemas.microsoft.com/office/powerpoint/2010/main" val="244106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BC10D3-C69A-A190-E12F-33FF711D4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00C51-6252-111F-DAA3-02655162B336}"/>
              </a:ext>
            </a:extLst>
          </p:cNvPr>
          <p:cNvSpPr>
            <a:spLocks noGrp="1"/>
          </p:cNvSpPr>
          <p:nvPr>
            <p:ph type="title"/>
          </p:nvPr>
        </p:nvSpPr>
        <p:spPr/>
        <p:txBody>
          <a:bodyPr>
            <a:normAutofit/>
          </a:bodyPr>
          <a:lstStyle/>
          <a:p>
            <a:r>
              <a:rPr lang="en-US" dirty="0">
                <a:solidFill>
                  <a:schemeClr val="tx2"/>
                </a:solidFill>
              </a:rPr>
              <a:t>Non grantor trusts - Background</a:t>
            </a:r>
            <a:endParaRPr lang="en-US" cap="none" dirty="0">
              <a:solidFill>
                <a:schemeClr val="tx2"/>
              </a:solidFill>
            </a:endParaRPr>
          </a:p>
        </p:txBody>
      </p:sp>
      <p:sp>
        <p:nvSpPr>
          <p:cNvPr id="3" name="Text Placeholder 2">
            <a:extLst>
              <a:ext uri="{FF2B5EF4-FFF2-40B4-BE49-F238E27FC236}">
                <a16:creationId xmlns:a16="http://schemas.microsoft.com/office/drawing/2014/main" id="{6722409F-959D-9E3D-6CEE-2A912BC5164C}"/>
              </a:ext>
            </a:extLst>
          </p:cNvPr>
          <p:cNvSpPr>
            <a:spLocks noGrp="1"/>
          </p:cNvSpPr>
          <p:nvPr>
            <p:ph type="body" idx="1"/>
          </p:nvPr>
        </p:nvSpPr>
        <p:spPr/>
        <p:txBody>
          <a:bodyPr>
            <a:normAutofit/>
          </a:bodyPr>
          <a:lstStyle/>
          <a:p>
            <a:r>
              <a:rPr lang="en-US" dirty="0"/>
              <a:t>Basics; savings language; more</a:t>
            </a:r>
          </a:p>
        </p:txBody>
      </p:sp>
    </p:spTree>
    <p:extLst>
      <p:ext uri="{BB962C8B-B14F-4D97-AF65-F5344CB8AC3E}">
        <p14:creationId xmlns:p14="http://schemas.microsoft.com/office/powerpoint/2010/main" val="357042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D13A65-2F87-8ECE-BBA8-C045282B0F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4B4EE-77DF-D507-1F75-80A961AA3DD2}"/>
              </a:ext>
            </a:extLst>
          </p:cNvPr>
          <p:cNvSpPr>
            <a:spLocks noGrp="1"/>
          </p:cNvSpPr>
          <p:nvPr>
            <p:ph type="title"/>
          </p:nvPr>
        </p:nvSpPr>
        <p:spPr/>
        <p:txBody>
          <a:bodyPr/>
          <a:lstStyle/>
          <a:p>
            <a:r>
              <a:rPr lang="en-US" dirty="0">
                <a:solidFill>
                  <a:schemeClr val="tx2"/>
                </a:solidFill>
              </a:rPr>
              <a:t>Terminating existing trusts for basis step up</a:t>
            </a:r>
            <a:endParaRPr lang="en-US" cap="none" dirty="0">
              <a:solidFill>
                <a:schemeClr val="tx2"/>
              </a:solidFill>
            </a:endParaRPr>
          </a:p>
        </p:txBody>
      </p:sp>
      <p:sp>
        <p:nvSpPr>
          <p:cNvPr id="3" name="Text Placeholder 2">
            <a:extLst>
              <a:ext uri="{FF2B5EF4-FFF2-40B4-BE49-F238E27FC236}">
                <a16:creationId xmlns:a16="http://schemas.microsoft.com/office/drawing/2014/main" id="{F49B1B2F-B720-5620-C863-6B2F5364E964}"/>
              </a:ext>
            </a:extLst>
          </p:cNvPr>
          <p:cNvSpPr>
            <a:spLocks noGrp="1"/>
          </p:cNvSpPr>
          <p:nvPr>
            <p:ph type="body" idx="1"/>
          </p:nvPr>
        </p:nvSpPr>
        <p:spPr/>
        <p:txBody>
          <a:bodyPr>
            <a:normAutofit fontScale="92500"/>
          </a:bodyPr>
          <a:lstStyle/>
          <a:p>
            <a:r>
              <a:rPr lang="en-US" dirty="0">
                <a:solidFill>
                  <a:schemeClr val="tx2"/>
                </a:solidFill>
              </a:rPr>
              <a:t>But first some other basis planning ideas</a:t>
            </a:r>
            <a:endParaRPr lang="en-US" dirty="0"/>
          </a:p>
        </p:txBody>
      </p:sp>
    </p:spTree>
    <p:extLst>
      <p:ext uri="{BB962C8B-B14F-4D97-AF65-F5344CB8AC3E}">
        <p14:creationId xmlns:p14="http://schemas.microsoft.com/office/powerpoint/2010/main" val="323244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F2F37E-835F-0D8B-DEBF-44E52612F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0D5E-609F-C2D2-694C-3C304B27A114}"/>
              </a:ext>
            </a:extLst>
          </p:cNvPr>
          <p:cNvSpPr>
            <a:spLocks noGrp="1"/>
          </p:cNvSpPr>
          <p:nvPr>
            <p:ph type="title"/>
          </p:nvPr>
        </p:nvSpPr>
        <p:spPr/>
        <p:txBody>
          <a:bodyPr/>
          <a:lstStyle/>
          <a:p>
            <a:r>
              <a:rPr lang="en-US" cap="none" dirty="0">
                <a:solidFill>
                  <a:schemeClr val="tx2"/>
                </a:solidFill>
              </a:rPr>
              <a:t>Does Your Irrevocable Trust Still Work?</a:t>
            </a:r>
          </a:p>
        </p:txBody>
      </p:sp>
      <p:sp>
        <p:nvSpPr>
          <p:cNvPr id="3" name="Content Placeholder 2">
            <a:extLst>
              <a:ext uri="{FF2B5EF4-FFF2-40B4-BE49-F238E27FC236}">
                <a16:creationId xmlns:a16="http://schemas.microsoft.com/office/drawing/2014/main" id="{DBE99088-B863-5904-240E-0D921D5656EA}"/>
              </a:ext>
            </a:extLst>
          </p:cNvPr>
          <p:cNvSpPr>
            <a:spLocks noGrp="1"/>
          </p:cNvSpPr>
          <p:nvPr>
            <p:ph idx="1"/>
          </p:nvPr>
        </p:nvSpPr>
        <p:spPr/>
        <p:txBody>
          <a:bodyPr>
            <a:normAutofit fontScale="85000" lnSpcReduction="20000"/>
          </a:bodyPr>
          <a:lstStyle/>
          <a:p>
            <a:r>
              <a:rPr lang="en-US" dirty="0"/>
              <a:t>Many taxpayers created irrevocable trusts and transferred significant assets to them to hopefully save estate tax. Following recent tax law changes </a:t>
            </a:r>
            <a:r>
              <a:rPr lang="en-US" b="1" dirty="0">
                <a:solidFill>
                  <a:srgbClr val="0070C0"/>
                </a:solidFill>
              </a:rPr>
              <a:t>does the existing trust plan really work</a:t>
            </a:r>
            <a:r>
              <a:rPr lang="en-US" dirty="0"/>
              <a:t>?  Should the trust be terminated?</a:t>
            </a:r>
          </a:p>
          <a:p>
            <a:r>
              <a:rPr lang="en-US" b="1" dirty="0">
                <a:solidFill>
                  <a:srgbClr val="0070C0"/>
                </a:solidFill>
              </a:rPr>
              <a:t>Assets in most irrevocable trusts won’t receive a basis step up on death</a:t>
            </a:r>
            <a:r>
              <a:rPr lang="en-US" dirty="0"/>
              <a:t>, leaving the specter of substantial capital gains costs. “Basis step-up” is when on death the tax basis, which is used to calculate gain or loss on sale in each asset, is marked to market. BUT SEE GANS &amp; BLATTMACHR, JOURNAL OF TAXATION (SEPT 2023),</a:t>
            </a:r>
          </a:p>
          <a:p>
            <a:r>
              <a:rPr lang="en-US" dirty="0"/>
              <a:t>The new  $15 million inflation-adjusted permanent  exemption eliminates estate tax worries for most taxpayers (perhaps under 1,500 decedents a year!). That means that your irrevocable trusts may provide no estate tax savings, but they may prevent valuable income tax basis step up. </a:t>
            </a:r>
          </a:p>
          <a:p>
            <a:r>
              <a:rPr lang="en-US" dirty="0"/>
              <a:t>There are approximately </a:t>
            </a:r>
            <a:r>
              <a:rPr lang="en-US" b="1" dirty="0">
                <a:solidFill>
                  <a:srgbClr val="0070C0"/>
                </a:solidFill>
              </a:rPr>
              <a:t>2.7 million irrevocable trusts </a:t>
            </a:r>
            <a:r>
              <a:rPr lang="en-US" dirty="0"/>
              <a:t>in existence. Many of these should be evaluated to determine whether and how they might be changed or even terminated to get assets back in your estate for basis step-up purposes</a:t>
            </a:r>
          </a:p>
          <a:p>
            <a:r>
              <a:rPr lang="en-US" b="1" u="sng" dirty="0"/>
              <a:t>BOTTOM LINE</a:t>
            </a:r>
            <a:r>
              <a:rPr lang="en-US" dirty="0"/>
              <a:t>:  In some but not all instances getting some but not necessarily all highly appreciated assets out of an irrevocable trust may be advantages. There are lots of different approaches to doing this, some of which may not require terminating or even modifying the trust. </a:t>
            </a:r>
          </a:p>
        </p:txBody>
      </p:sp>
      <p:sp>
        <p:nvSpPr>
          <p:cNvPr id="4" name="Slide Number Placeholder 3">
            <a:extLst>
              <a:ext uri="{FF2B5EF4-FFF2-40B4-BE49-F238E27FC236}">
                <a16:creationId xmlns:a16="http://schemas.microsoft.com/office/drawing/2014/main" id="{8B9DB901-15D2-9ECA-ECA5-EC394CD86203}"/>
              </a:ext>
            </a:extLst>
          </p:cNvPr>
          <p:cNvSpPr>
            <a:spLocks noGrp="1"/>
          </p:cNvSpPr>
          <p:nvPr>
            <p:ph type="sldNum" sz="quarter" idx="12"/>
          </p:nvPr>
        </p:nvSpPr>
        <p:spPr/>
        <p:txBody>
          <a:bodyPr/>
          <a:lstStyle/>
          <a:p>
            <a:fld id="{E31375A4-56A4-47D6-9801-1991572033F7}" type="slidenum">
              <a:rPr lang="en-US" smtClean="0"/>
              <a:t>21</a:t>
            </a:fld>
            <a:endParaRPr lang="en-US" dirty="0"/>
          </a:p>
        </p:txBody>
      </p:sp>
    </p:spTree>
    <p:extLst>
      <p:ext uri="{BB962C8B-B14F-4D97-AF65-F5344CB8AC3E}">
        <p14:creationId xmlns:p14="http://schemas.microsoft.com/office/powerpoint/2010/main" val="316558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806307-A2B1-BA49-71DD-7488C4007D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42873-6DF7-510E-B069-B6DDA7830A63}"/>
              </a:ext>
            </a:extLst>
          </p:cNvPr>
          <p:cNvSpPr>
            <a:spLocks noGrp="1"/>
          </p:cNvSpPr>
          <p:nvPr>
            <p:ph type="title"/>
          </p:nvPr>
        </p:nvSpPr>
        <p:spPr/>
        <p:txBody>
          <a:bodyPr/>
          <a:lstStyle/>
          <a:p>
            <a:r>
              <a:rPr lang="en-US" cap="none" dirty="0">
                <a:solidFill>
                  <a:schemeClr val="tx2"/>
                </a:solidFill>
              </a:rPr>
              <a:t>Basis Step Up On Assets in SLAT and Other Irrevocable Trusts</a:t>
            </a:r>
          </a:p>
        </p:txBody>
      </p:sp>
      <p:sp>
        <p:nvSpPr>
          <p:cNvPr id="3" name="Content Placeholder 2">
            <a:extLst>
              <a:ext uri="{FF2B5EF4-FFF2-40B4-BE49-F238E27FC236}">
                <a16:creationId xmlns:a16="http://schemas.microsoft.com/office/drawing/2014/main" id="{1C895DB9-66E5-97B5-2ACF-0B899F6522B2}"/>
              </a:ext>
            </a:extLst>
          </p:cNvPr>
          <p:cNvSpPr>
            <a:spLocks noGrp="1"/>
          </p:cNvSpPr>
          <p:nvPr>
            <p:ph idx="1"/>
          </p:nvPr>
        </p:nvSpPr>
        <p:spPr/>
        <p:txBody>
          <a:bodyPr>
            <a:normAutofit fontScale="92500" lnSpcReduction="10000"/>
          </a:bodyPr>
          <a:lstStyle/>
          <a:p>
            <a:r>
              <a:rPr lang="en-US" dirty="0">
                <a:solidFill>
                  <a:schemeClr val="tx2"/>
                </a:solidFill>
              </a:rPr>
              <a:t>Revisit old planning. No one that put assets into an irrevocable trust in 2012 anticipating a $1M exemption in 2013 (that did not occur) anticipated a $15 million permanent exemption. Those trusts may provide no estate tax benefit, create administrative costs and hassles, and now not only no estate tax benefit but an income tax benefit from no basis step up. Many clients will appreciate advisers helping them revisit that old planning. What might be done?</a:t>
            </a:r>
          </a:p>
          <a:p>
            <a:r>
              <a:rPr lang="en-US" dirty="0">
                <a:solidFill>
                  <a:schemeClr val="tx2"/>
                </a:solidFill>
              </a:rPr>
              <a:t>How to get SLAT assets moved into trust in 2012 when we thought the exemption would drop to $1M and now they have say $3M in a SLAT and don’t need it. </a:t>
            </a:r>
          </a:p>
          <a:p>
            <a:r>
              <a:rPr lang="en-US" b="1" dirty="0">
                <a:solidFill>
                  <a:srgbClr val="0070C0"/>
                </a:solidFill>
              </a:rPr>
              <a:t>Swap or buy assets out</a:t>
            </a:r>
            <a:r>
              <a:rPr lang="en-US" dirty="0">
                <a:solidFill>
                  <a:schemeClr val="tx2"/>
                </a:solidFill>
              </a:rPr>
              <a:t>.</a:t>
            </a:r>
          </a:p>
          <a:p>
            <a:r>
              <a:rPr lang="en-US" b="1" dirty="0">
                <a:solidFill>
                  <a:srgbClr val="0070C0"/>
                </a:solidFill>
              </a:rPr>
              <a:t>Distribute to spouse and other beneficiaries </a:t>
            </a:r>
            <a:r>
              <a:rPr lang="en-US" dirty="0">
                <a:solidFill>
                  <a:schemeClr val="tx2"/>
                </a:solidFill>
              </a:rPr>
              <a:t>if a discretionary distribution standard permits distribution of corpus. </a:t>
            </a:r>
          </a:p>
          <a:p>
            <a:r>
              <a:rPr lang="en-US" dirty="0">
                <a:solidFill>
                  <a:schemeClr val="tx2"/>
                </a:solidFill>
              </a:rPr>
              <a:t>Can you </a:t>
            </a:r>
            <a:r>
              <a:rPr lang="en-US" b="1" dirty="0">
                <a:solidFill>
                  <a:srgbClr val="0070C0"/>
                </a:solidFill>
              </a:rPr>
              <a:t>decant to add a LPOA </a:t>
            </a:r>
            <a:r>
              <a:rPr lang="en-US" dirty="0">
                <a:solidFill>
                  <a:schemeClr val="tx2"/>
                </a:solidFill>
              </a:rPr>
              <a:t>and have that exercised to a trust that facilitates estate inclusion?</a:t>
            </a:r>
          </a:p>
        </p:txBody>
      </p:sp>
      <p:sp>
        <p:nvSpPr>
          <p:cNvPr id="4" name="Slide Number Placeholder 3">
            <a:extLst>
              <a:ext uri="{FF2B5EF4-FFF2-40B4-BE49-F238E27FC236}">
                <a16:creationId xmlns:a16="http://schemas.microsoft.com/office/drawing/2014/main" id="{46C5DEAB-0360-2E21-F16B-A09377FCE71D}"/>
              </a:ext>
            </a:extLst>
          </p:cNvPr>
          <p:cNvSpPr>
            <a:spLocks noGrp="1"/>
          </p:cNvSpPr>
          <p:nvPr>
            <p:ph type="sldNum" sz="quarter" idx="12"/>
          </p:nvPr>
        </p:nvSpPr>
        <p:spPr/>
        <p:txBody>
          <a:bodyPr/>
          <a:lstStyle/>
          <a:p>
            <a:fld id="{E31375A4-56A4-47D6-9801-1991572033F7}" type="slidenum">
              <a:rPr lang="en-US" smtClean="0"/>
              <a:t>22</a:t>
            </a:fld>
            <a:endParaRPr lang="en-US" dirty="0"/>
          </a:p>
        </p:txBody>
      </p:sp>
    </p:spTree>
    <p:extLst>
      <p:ext uri="{BB962C8B-B14F-4D97-AF65-F5344CB8AC3E}">
        <p14:creationId xmlns:p14="http://schemas.microsoft.com/office/powerpoint/2010/main" val="215641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ED4F72-252A-4A4F-313E-EDC7810FC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EA834A-537A-5EC8-5C55-FBC1112B4AA4}"/>
              </a:ext>
            </a:extLst>
          </p:cNvPr>
          <p:cNvSpPr>
            <a:spLocks noGrp="1"/>
          </p:cNvSpPr>
          <p:nvPr>
            <p:ph type="title"/>
          </p:nvPr>
        </p:nvSpPr>
        <p:spPr/>
        <p:txBody>
          <a:bodyPr/>
          <a:lstStyle/>
          <a:p>
            <a:r>
              <a:rPr lang="en-US" cap="none" dirty="0">
                <a:solidFill>
                  <a:schemeClr val="tx2"/>
                </a:solidFill>
              </a:rPr>
              <a:t>Basis Step up For Credit Shelter Trust Assets</a:t>
            </a:r>
          </a:p>
        </p:txBody>
      </p:sp>
      <p:sp>
        <p:nvSpPr>
          <p:cNvPr id="3" name="Content Placeholder 2">
            <a:extLst>
              <a:ext uri="{FF2B5EF4-FFF2-40B4-BE49-F238E27FC236}">
                <a16:creationId xmlns:a16="http://schemas.microsoft.com/office/drawing/2014/main" id="{695BA0CA-3F24-68D2-616E-2F2C8B9C01B4}"/>
              </a:ext>
            </a:extLst>
          </p:cNvPr>
          <p:cNvSpPr>
            <a:spLocks noGrp="1"/>
          </p:cNvSpPr>
          <p:nvPr>
            <p:ph idx="1"/>
          </p:nvPr>
        </p:nvSpPr>
        <p:spPr/>
        <p:txBody>
          <a:bodyPr/>
          <a:lstStyle/>
          <a:p>
            <a:r>
              <a:rPr lang="en-US" dirty="0">
                <a:solidFill>
                  <a:schemeClr val="tx2"/>
                </a:solidFill>
              </a:rPr>
              <a:t>There are about 2 million credit shelter trusts most of which probably provide no ESTATE tax benefit. </a:t>
            </a:r>
          </a:p>
          <a:p>
            <a:r>
              <a:rPr lang="en-US" dirty="0">
                <a:solidFill>
                  <a:schemeClr val="tx2"/>
                </a:solidFill>
              </a:rPr>
              <a:t>How can we get those assets back into an estate for basis step up? </a:t>
            </a:r>
          </a:p>
          <a:p>
            <a:r>
              <a:rPr lang="en-US" b="1" dirty="0">
                <a:solidFill>
                  <a:srgbClr val="0070C0"/>
                </a:solidFill>
              </a:rPr>
              <a:t>Before making a distribution, and certainly before terminating an old credit shelter trust, evaluate all the risks </a:t>
            </a:r>
            <a:r>
              <a:rPr lang="en-US" dirty="0">
                <a:solidFill>
                  <a:schemeClr val="tx2"/>
                </a:solidFill>
              </a:rPr>
              <a:t>of those assets to the distribute spouse. The surviving spouse could get sued, remarried and divorced, become fiscally irresponsible as aging or health issues create cognitive impact, etc. Romance scams are another risk that has been growing. </a:t>
            </a:r>
          </a:p>
        </p:txBody>
      </p:sp>
      <p:sp>
        <p:nvSpPr>
          <p:cNvPr id="4" name="Slide Number Placeholder 3">
            <a:extLst>
              <a:ext uri="{FF2B5EF4-FFF2-40B4-BE49-F238E27FC236}">
                <a16:creationId xmlns:a16="http://schemas.microsoft.com/office/drawing/2014/main" id="{3295655A-1921-D02B-68B7-67F1F97FBDB9}"/>
              </a:ext>
            </a:extLst>
          </p:cNvPr>
          <p:cNvSpPr>
            <a:spLocks noGrp="1"/>
          </p:cNvSpPr>
          <p:nvPr>
            <p:ph type="sldNum" sz="quarter" idx="12"/>
          </p:nvPr>
        </p:nvSpPr>
        <p:spPr/>
        <p:txBody>
          <a:bodyPr/>
          <a:lstStyle/>
          <a:p>
            <a:fld id="{E31375A4-56A4-47D6-9801-1991572033F7}" type="slidenum">
              <a:rPr lang="en-US" smtClean="0"/>
              <a:t>23</a:t>
            </a:fld>
            <a:endParaRPr lang="en-US" dirty="0"/>
          </a:p>
        </p:txBody>
      </p:sp>
    </p:spTree>
    <p:extLst>
      <p:ext uri="{BB962C8B-B14F-4D97-AF65-F5344CB8AC3E}">
        <p14:creationId xmlns:p14="http://schemas.microsoft.com/office/powerpoint/2010/main" val="420491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401402-8211-CA78-632E-3C3B4A2B4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FE326-AE12-9E06-2B9A-3D558AE5EB88}"/>
              </a:ext>
            </a:extLst>
          </p:cNvPr>
          <p:cNvSpPr>
            <a:spLocks noGrp="1"/>
          </p:cNvSpPr>
          <p:nvPr>
            <p:ph type="title"/>
          </p:nvPr>
        </p:nvSpPr>
        <p:spPr/>
        <p:txBody>
          <a:bodyPr/>
          <a:lstStyle/>
          <a:p>
            <a:r>
              <a:rPr lang="en-US" cap="none" dirty="0">
                <a:solidFill>
                  <a:schemeClr val="tx2"/>
                </a:solidFill>
              </a:rPr>
              <a:t>Techniques for Basis Step Up Summary</a:t>
            </a:r>
          </a:p>
        </p:txBody>
      </p:sp>
      <p:sp>
        <p:nvSpPr>
          <p:cNvPr id="3" name="Content Placeholder 2">
            <a:extLst>
              <a:ext uri="{FF2B5EF4-FFF2-40B4-BE49-F238E27FC236}">
                <a16:creationId xmlns:a16="http://schemas.microsoft.com/office/drawing/2014/main" id="{171C3ECD-7DA3-AB99-90D5-DA70D60D223C}"/>
              </a:ext>
            </a:extLst>
          </p:cNvPr>
          <p:cNvSpPr>
            <a:spLocks noGrp="1"/>
          </p:cNvSpPr>
          <p:nvPr>
            <p:ph idx="1"/>
          </p:nvPr>
        </p:nvSpPr>
        <p:spPr/>
        <p:txBody>
          <a:bodyPr/>
          <a:lstStyle/>
          <a:p>
            <a:pPr lvl="1"/>
            <a:r>
              <a:rPr lang="en-US" sz="2200" dirty="0">
                <a:solidFill>
                  <a:schemeClr val="tx2"/>
                </a:solidFill>
              </a:rPr>
              <a:t>Many people with family trusts will </a:t>
            </a:r>
            <a:r>
              <a:rPr lang="en-US" sz="2200" b="1" dirty="0">
                <a:solidFill>
                  <a:srgbClr val="0070C0"/>
                </a:solidFill>
              </a:rPr>
              <a:t>just gut the trusts</a:t>
            </a:r>
            <a:r>
              <a:rPr lang="en-US" sz="2200" dirty="0">
                <a:solidFill>
                  <a:schemeClr val="tx2"/>
                </a:solidFill>
              </a:rPr>
              <a:t>. </a:t>
            </a:r>
          </a:p>
          <a:p>
            <a:pPr lvl="2"/>
            <a:r>
              <a:rPr lang="en-US" sz="2200" dirty="0">
                <a:solidFill>
                  <a:schemeClr val="tx2"/>
                </a:solidFill>
              </a:rPr>
              <a:t>Institutional trustee may not permit but a family trustee may permit.</a:t>
            </a:r>
          </a:p>
          <a:p>
            <a:pPr lvl="2"/>
            <a:r>
              <a:rPr lang="en-US" sz="2200" dirty="0">
                <a:solidFill>
                  <a:schemeClr val="tx2"/>
                </a:solidFill>
              </a:rPr>
              <a:t>Family trustees probably will not assess liability and risks of trust termination.</a:t>
            </a:r>
          </a:p>
          <a:p>
            <a:pPr lvl="2"/>
            <a:r>
              <a:rPr lang="en-US" sz="2200" dirty="0">
                <a:solidFill>
                  <a:schemeClr val="tx2"/>
                </a:solidFill>
              </a:rPr>
              <a:t>Better to consider a formal agreement.</a:t>
            </a:r>
          </a:p>
          <a:p>
            <a:pPr lvl="1"/>
            <a:r>
              <a:rPr lang="fr-FR" sz="2200" b="1" dirty="0">
                <a:solidFill>
                  <a:srgbClr val="0070C0"/>
                </a:solidFill>
              </a:rPr>
              <a:t>Non-Judicial Modification Agreement </a:t>
            </a:r>
            <a:r>
              <a:rPr lang="fr-FR" sz="2200" dirty="0">
                <a:solidFill>
                  <a:schemeClr val="tx2"/>
                </a:solidFill>
              </a:rPr>
              <a:t>(NJMAs).</a:t>
            </a:r>
            <a:endParaRPr lang="en-US" sz="2200" dirty="0">
              <a:solidFill>
                <a:schemeClr val="tx2"/>
              </a:solidFill>
            </a:endParaRPr>
          </a:p>
          <a:p>
            <a:pPr lvl="2"/>
            <a:r>
              <a:rPr lang="en-US" sz="2200" dirty="0">
                <a:solidFill>
                  <a:schemeClr val="tx2"/>
                </a:solidFill>
              </a:rPr>
              <a:t>What do trust terms provide?</a:t>
            </a:r>
          </a:p>
          <a:p>
            <a:pPr lvl="2"/>
            <a:r>
              <a:rPr lang="en-US" sz="2200" dirty="0">
                <a:solidFill>
                  <a:schemeClr val="tx2"/>
                </a:solidFill>
              </a:rPr>
              <a:t>What are circumstances of all beneficiaries involved?</a:t>
            </a:r>
          </a:p>
          <a:p>
            <a:pPr lvl="2"/>
            <a:r>
              <a:rPr lang="en-US" sz="2200" dirty="0">
                <a:solidFill>
                  <a:schemeClr val="tx2"/>
                </a:solidFill>
              </a:rPr>
              <a:t>Creditor protection considerations?</a:t>
            </a:r>
          </a:p>
          <a:p>
            <a:endParaRPr lang="en-US" dirty="0"/>
          </a:p>
        </p:txBody>
      </p:sp>
      <p:sp>
        <p:nvSpPr>
          <p:cNvPr id="4" name="Slide Number Placeholder 3">
            <a:extLst>
              <a:ext uri="{FF2B5EF4-FFF2-40B4-BE49-F238E27FC236}">
                <a16:creationId xmlns:a16="http://schemas.microsoft.com/office/drawing/2014/main" id="{490EFB2C-79FE-D64B-C3F8-F11745F96624}"/>
              </a:ext>
            </a:extLst>
          </p:cNvPr>
          <p:cNvSpPr>
            <a:spLocks noGrp="1"/>
          </p:cNvSpPr>
          <p:nvPr>
            <p:ph type="sldNum" sz="quarter" idx="12"/>
          </p:nvPr>
        </p:nvSpPr>
        <p:spPr/>
        <p:txBody>
          <a:bodyPr/>
          <a:lstStyle/>
          <a:p>
            <a:fld id="{E31375A4-56A4-47D6-9801-1991572033F7}" type="slidenum">
              <a:rPr lang="en-US" smtClean="0"/>
              <a:t>24</a:t>
            </a:fld>
            <a:endParaRPr lang="en-US" dirty="0"/>
          </a:p>
        </p:txBody>
      </p:sp>
    </p:spTree>
    <p:extLst>
      <p:ext uri="{BB962C8B-B14F-4D97-AF65-F5344CB8AC3E}">
        <p14:creationId xmlns:p14="http://schemas.microsoft.com/office/powerpoint/2010/main" val="401693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49ACD1-B12F-4CD9-2F78-F47C3676AC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A4C37-01CE-A93A-702A-46153357F73B}"/>
              </a:ext>
            </a:extLst>
          </p:cNvPr>
          <p:cNvSpPr>
            <a:spLocks noGrp="1"/>
          </p:cNvSpPr>
          <p:nvPr>
            <p:ph type="title"/>
          </p:nvPr>
        </p:nvSpPr>
        <p:spPr/>
        <p:txBody>
          <a:bodyPr/>
          <a:lstStyle/>
          <a:p>
            <a:r>
              <a:rPr lang="en-US" cap="none" dirty="0">
                <a:solidFill>
                  <a:schemeClr val="tx2"/>
                </a:solidFill>
              </a:rPr>
              <a:t>Before Terminating an Existing Irrevocable Trust Consider…</a:t>
            </a:r>
          </a:p>
        </p:txBody>
      </p:sp>
      <p:sp>
        <p:nvSpPr>
          <p:cNvPr id="3" name="Content Placeholder 2">
            <a:extLst>
              <a:ext uri="{FF2B5EF4-FFF2-40B4-BE49-F238E27FC236}">
                <a16:creationId xmlns:a16="http://schemas.microsoft.com/office/drawing/2014/main" id="{C0A11D2F-221E-FE71-72EE-AB5F94A136F3}"/>
              </a:ext>
            </a:extLst>
          </p:cNvPr>
          <p:cNvSpPr>
            <a:spLocks noGrp="1"/>
          </p:cNvSpPr>
          <p:nvPr>
            <p:ph idx="1"/>
          </p:nvPr>
        </p:nvSpPr>
        <p:spPr/>
        <p:txBody>
          <a:bodyPr>
            <a:normAutofit fontScale="85000" lnSpcReduction="20000"/>
          </a:bodyPr>
          <a:lstStyle/>
          <a:p>
            <a:r>
              <a:rPr lang="en-US" b="1" u="sng" dirty="0"/>
              <a:t>BOTTOM LINE </a:t>
            </a:r>
            <a:r>
              <a:rPr lang="en-US" dirty="0"/>
              <a:t>if the plan of action makes sense for the client to remove appreciated assets from a trust, </a:t>
            </a:r>
            <a:r>
              <a:rPr lang="en-US" b="1" u="sng" dirty="0"/>
              <a:t>before</a:t>
            </a:r>
            <a:r>
              <a:rPr lang="en-US" dirty="0"/>
              <a:t> proceeding be sure to consider all the ripple effects to avoid problems. Some but not all of these follow: </a:t>
            </a:r>
          </a:p>
          <a:p>
            <a:r>
              <a:rPr lang="en-US" b="1" u="sng" dirty="0"/>
              <a:t>Appreciation</a:t>
            </a:r>
            <a:r>
              <a:rPr lang="en-US" dirty="0"/>
              <a:t> in the trust currently. </a:t>
            </a:r>
          </a:p>
          <a:p>
            <a:r>
              <a:rPr lang="en-US" dirty="0"/>
              <a:t>What </a:t>
            </a:r>
            <a:r>
              <a:rPr lang="en-US" b="1" u="sng" dirty="0"/>
              <a:t>potential income tax cost </a:t>
            </a:r>
            <a:r>
              <a:rPr lang="en-US" dirty="0"/>
              <a:t>might the trust assets realistically face on a present value basis? Example, the trust may hold an interest in a family business that is intended to be passed on to many future generations.  The PV of the tax due is probably 0. CRT? 1031? </a:t>
            </a:r>
          </a:p>
          <a:p>
            <a:r>
              <a:rPr lang="en-US" b="1" u="sng" dirty="0"/>
              <a:t>Anticipated changes </a:t>
            </a:r>
            <a:r>
              <a:rPr lang="en-US" dirty="0"/>
              <a:t>may eliminate tax concern. Might current assets be sold or traded for other assets in the future? Example:  appreciated growth stocks may have been held in a particular irrevocable trust for years, but the primary beneficiary, perhaps a surviving spouse, may now be retired and need to tap those assets so that they will be liquidated over time.  </a:t>
            </a:r>
          </a:p>
          <a:p>
            <a:r>
              <a:rPr lang="en-US" b="1" u="sng" dirty="0"/>
              <a:t>Tax law changes </a:t>
            </a:r>
            <a:r>
              <a:rPr lang="en-US" dirty="0"/>
              <a:t>will continue to occur. What if the exemption is reduced?</a:t>
            </a:r>
          </a:p>
          <a:p>
            <a:r>
              <a:rPr lang="en-US" b="1" u="sng" dirty="0"/>
              <a:t>Residency may change</a:t>
            </a:r>
            <a:r>
              <a:rPr lang="en-US" dirty="0"/>
              <a:t>. Example: beneficiary may live in a state with no estate tax and move to a state with a state estate tax. or a state may adopt an income tax.  Assets outside a trust may now trigger an estate tax.</a:t>
            </a:r>
          </a:p>
        </p:txBody>
      </p:sp>
      <p:sp>
        <p:nvSpPr>
          <p:cNvPr id="4" name="Slide Number Placeholder 3">
            <a:extLst>
              <a:ext uri="{FF2B5EF4-FFF2-40B4-BE49-F238E27FC236}">
                <a16:creationId xmlns:a16="http://schemas.microsoft.com/office/drawing/2014/main" id="{A298E868-7640-30F3-7976-CEE68CBE24B3}"/>
              </a:ext>
            </a:extLst>
          </p:cNvPr>
          <p:cNvSpPr>
            <a:spLocks noGrp="1"/>
          </p:cNvSpPr>
          <p:nvPr>
            <p:ph type="sldNum" sz="quarter" idx="12"/>
          </p:nvPr>
        </p:nvSpPr>
        <p:spPr/>
        <p:txBody>
          <a:bodyPr/>
          <a:lstStyle/>
          <a:p>
            <a:fld id="{E31375A4-56A4-47D6-9801-1991572033F7}" type="slidenum">
              <a:rPr lang="en-US" smtClean="0"/>
              <a:t>25</a:t>
            </a:fld>
            <a:endParaRPr lang="en-US" dirty="0"/>
          </a:p>
        </p:txBody>
      </p:sp>
    </p:spTree>
    <p:extLst>
      <p:ext uri="{BB962C8B-B14F-4D97-AF65-F5344CB8AC3E}">
        <p14:creationId xmlns:p14="http://schemas.microsoft.com/office/powerpoint/2010/main" val="122358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0913D8-9958-6468-6DE2-8C065C0DE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C1F3B-C2E4-DAA5-54A5-EA479692FC91}"/>
              </a:ext>
            </a:extLst>
          </p:cNvPr>
          <p:cNvSpPr>
            <a:spLocks noGrp="1"/>
          </p:cNvSpPr>
          <p:nvPr>
            <p:ph type="title"/>
          </p:nvPr>
        </p:nvSpPr>
        <p:spPr/>
        <p:txBody>
          <a:bodyPr/>
          <a:lstStyle/>
          <a:p>
            <a:r>
              <a:rPr lang="en-US" cap="none" dirty="0">
                <a:solidFill>
                  <a:schemeClr val="tx2"/>
                </a:solidFill>
              </a:rPr>
              <a:t>Before Terminating an Existing Irrevocable Trust Consider…</a:t>
            </a:r>
          </a:p>
        </p:txBody>
      </p:sp>
      <p:sp>
        <p:nvSpPr>
          <p:cNvPr id="3" name="Content Placeholder 2">
            <a:extLst>
              <a:ext uri="{FF2B5EF4-FFF2-40B4-BE49-F238E27FC236}">
                <a16:creationId xmlns:a16="http://schemas.microsoft.com/office/drawing/2014/main" id="{70A01E01-5EDF-D630-E72B-5928AE0E8166}"/>
              </a:ext>
            </a:extLst>
          </p:cNvPr>
          <p:cNvSpPr>
            <a:spLocks noGrp="1"/>
          </p:cNvSpPr>
          <p:nvPr>
            <p:ph idx="1"/>
          </p:nvPr>
        </p:nvSpPr>
        <p:spPr/>
        <p:txBody>
          <a:bodyPr>
            <a:normAutofit fontScale="92500" lnSpcReduction="20000"/>
          </a:bodyPr>
          <a:lstStyle/>
          <a:p>
            <a:r>
              <a:rPr lang="en-US" dirty="0"/>
              <a:t>Risks of </a:t>
            </a:r>
            <a:r>
              <a:rPr lang="en-US" b="1" u="sng" dirty="0"/>
              <a:t>lawsuits</a:t>
            </a:r>
            <a:r>
              <a:rPr lang="en-US" dirty="0"/>
              <a:t>, divorce or claims destroying all the assets distributed out of a protective trust. This is a major issue and often warrants detailed discussions with all involved, lien and judgement searches and other steps.</a:t>
            </a:r>
          </a:p>
          <a:p>
            <a:r>
              <a:rPr lang="en-US" b="1" u="sng" dirty="0"/>
              <a:t>State laws </a:t>
            </a:r>
            <a:r>
              <a:rPr lang="en-US" dirty="0"/>
              <a:t>may be relevant. A trust was created in one state but the beneficiary, such as the surviving spouse, has moved to another state. If you distribute assets out of the trust the new state laws will apply. This could be relevant to the safety of those assets, e.g. a new spouse’s right of election.</a:t>
            </a:r>
          </a:p>
          <a:p>
            <a:r>
              <a:rPr lang="en-US" b="1" u="sng" dirty="0"/>
              <a:t>Family dynamics</a:t>
            </a:r>
            <a:r>
              <a:rPr lang="en-US" dirty="0"/>
              <a:t>. If assets are distributed out of trust will the bad child harass mom for a gift or bigger inheritance? Take the time to discuss the “what ifs” with the clients before taking action. Have you met with all the players before? If not can you now?</a:t>
            </a:r>
          </a:p>
          <a:p>
            <a:r>
              <a:rPr lang="en-US" dirty="0"/>
              <a:t>Basis step-up is not really correct. It’s really a </a:t>
            </a:r>
            <a:r>
              <a:rPr lang="en-US" b="1" u="sng" dirty="0"/>
              <a:t>basis adjustment</a:t>
            </a:r>
            <a:r>
              <a:rPr lang="en-US" dirty="0"/>
              <a:t>. The law provides that the cost basis of most assets the decedent owned at death is adjusted to the fair market value (“FMV”) of those assets on the date of death. That adjustment is like the proverbial two-edged sword.  If someone dies holding assets at a market downturn basis could be lower!</a:t>
            </a:r>
          </a:p>
        </p:txBody>
      </p:sp>
      <p:sp>
        <p:nvSpPr>
          <p:cNvPr id="4" name="Slide Number Placeholder 3">
            <a:extLst>
              <a:ext uri="{FF2B5EF4-FFF2-40B4-BE49-F238E27FC236}">
                <a16:creationId xmlns:a16="http://schemas.microsoft.com/office/drawing/2014/main" id="{159F6DEF-A36F-640D-31A4-6F2C9357F389}"/>
              </a:ext>
            </a:extLst>
          </p:cNvPr>
          <p:cNvSpPr>
            <a:spLocks noGrp="1"/>
          </p:cNvSpPr>
          <p:nvPr>
            <p:ph type="sldNum" sz="quarter" idx="12"/>
          </p:nvPr>
        </p:nvSpPr>
        <p:spPr/>
        <p:txBody>
          <a:bodyPr/>
          <a:lstStyle/>
          <a:p>
            <a:fld id="{E31375A4-56A4-47D6-9801-1991572033F7}" type="slidenum">
              <a:rPr lang="en-US" smtClean="0"/>
              <a:t>26</a:t>
            </a:fld>
            <a:endParaRPr lang="en-US" dirty="0"/>
          </a:p>
        </p:txBody>
      </p:sp>
    </p:spTree>
    <p:extLst>
      <p:ext uri="{BB962C8B-B14F-4D97-AF65-F5344CB8AC3E}">
        <p14:creationId xmlns:p14="http://schemas.microsoft.com/office/powerpoint/2010/main" val="215060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333551-D937-89E5-65DF-876BC552F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1AD1F-DBF0-E493-7352-2B5768379FFF}"/>
              </a:ext>
            </a:extLst>
          </p:cNvPr>
          <p:cNvSpPr>
            <a:spLocks noGrp="1"/>
          </p:cNvSpPr>
          <p:nvPr>
            <p:ph type="title"/>
          </p:nvPr>
        </p:nvSpPr>
        <p:spPr/>
        <p:txBody>
          <a:bodyPr/>
          <a:lstStyle/>
          <a:p>
            <a:r>
              <a:rPr lang="en-US" cap="none" dirty="0">
                <a:solidFill>
                  <a:schemeClr val="tx2"/>
                </a:solidFill>
              </a:rPr>
              <a:t>Before Terminating an Existing Irrevocable Trust Consider…</a:t>
            </a:r>
          </a:p>
        </p:txBody>
      </p:sp>
      <p:sp>
        <p:nvSpPr>
          <p:cNvPr id="3" name="Content Placeholder 2">
            <a:extLst>
              <a:ext uri="{FF2B5EF4-FFF2-40B4-BE49-F238E27FC236}">
                <a16:creationId xmlns:a16="http://schemas.microsoft.com/office/drawing/2014/main" id="{709F7805-84CB-25CC-9C79-C945886AB73F}"/>
              </a:ext>
            </a:extLst>
          </p:cNvPr>
          <p:cNvSpPr>
            <a:spLocks noGrp="1"/>
          </p:cNvSpPr>
          <p:nvPr>
            <p:ph idx="1"/>
          </p:nvPr>
        </p:nvSpPr>
        <p:spPr/>
        <p:txBody>
          <a:bodyPr>
            <a:normAutofit fontScale="85000" lnSpcReduction="20000"/>
          </a:bodyPr>
          <a:lstStyle/>
          <a:p>
            <a:r>
              <a:rPr lang="en-US" b="1" u="sng" dirty="0"/>
              <a:t>BOTTOM LINE</a:t>
            </a:r>
            <a:r>
              <a:rPr lang="en-US" dirty="0"/>
              <a:t>:  You’ve come up with a plan, you’ve analyzed the circumstances and are ready to go. Before everyone jumps, evaluate the liability the decision might create for the trustee, and even you.</a:t>
            </a:r>
          </a:p>
          <a:p>
            <a:r>
              <a:rPr lang="en-US" dirty="0"/>
              <a:t>Trustees and advisers engaging in any of the above techniques should </a:t>
            </a:r>
            <a:r>
              <a:rPr lang="en-US" b="1" u="sng" dirty="0"/>
              <a:t>evaluate the potential implications</a:t>
            </a:r>
            <a:r>
              <a:rPr lang="en-US" dirty="0"/>
              <a:t> and what if any liability exposure the proposed steps may trigger. </a:t>
            </a:r>
          </a:p>
          <a:p>
            <a:r>
              <a:rPr lang="en-US" b="1" u="sng" dirty="0"/>
              <a:t>Example</a:t>
            </a:r>
            <a:r>
              <a:rPr lang="en-US" dirty="0"/>
              <a:t>: Consider the view of the beneficiaries if assets in an old Credit Shelter Trust are distributed to their surviving parent as a beneficiary to gain a step up in tax basis on her death. Shortly after the distribution the surviving widow remarries and bequeaths the assets to her new husband, how will the children feel? They will have achieved the desired step up in income tax basis but lost their inheritance.  Will the kids sue the trustee? </a:t>
            </a:r>
          </a:p>
          <a:p>
            <a:r>
              <a:rPr lang="en-US" dirty="0"/>
              <a:t>Are there other avenues such as granting the spouse a special power to trigger estate tax inclusion under 2041(a 3)?</a:t>
            </a:r>
          </a:p>
          <a:p>
            <a:r>
              <a:rPr lang="en-US" dirty="0"/>
              <a:t>Will having the children sign off approving the plan suffice to insulate the trustee and advisers from liability? Maybe. But if the attorney for the wife handled the planning and transaction, who represented the beneficiaries? If they did not have </a:t>
            </a:r>
            <a:r>
              <a:rPr lang="en-US" b="1" u="sng" dirty="0"/>
              <a:t>legal counsel </a:t>
            </a:r>
            <a:r>
              <a:rPr lang="en-US" dirty="0"/>
              <a:t>might they argue in their suit against the trustee and advisers that they were misled? Caution is in order.</a:t>
            </a:r>
          </a:p>
        </p:txBody>
      </p:sp>
      <p:sp>
        <p:nvSpPr>
          <p:cNvPr id="4" name="Slide Number Placeholder 3">
            <a:extLst>
              <a:ext uri="{FF2B5EF4-FFF2-40B4-BE49-F238E27FC236}">
                <a16:creationId xmlns:a16="http://schemas.microsoft.com/office/drawing/2014/main" id="{B142B9C1-4177-E12E-0787-2611E518DBA6}"/>
              </a:ext>
            </a:extLst>
          </p:cNvPr>
          <p:cNvSpPr>
            <a:spLocks noGrp="1"/>
          </p:cNvSpPr>
          <p:nvPr>
            <p:ph type="sldNum" sz="quarter" idx="12"/>
          </p:nvPr>
        </p:nvSpPr>
        <p:spPr/>
        <p:txBody>
          <a:bodyPr/>
          <a:lstStyle/>
          <a:p>
            <a:fld id="{E31375A4-56A4-47D6-9801-1991572033F7}" type="slidenum">
              <a:rPr lang="en-US" smtClean="0"/>
              <a:t>27</a:t>
            </a:fld>
            <a:endParaRPr lang="en-US" dirty="0"/>
          </a:p>
        </p:txBody>
      </p:sp>
    </p:spTree>
    <p:extLst>
      <p:ext uri="{BB962C8B-B14F-4D97-AF65-F5344CB8AC3E}">
        <p14:creationId xmlns:p14="http://schemas.microsoft.com/office/powerpoint/2010/main" val="107438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C2D7A0-1244-92B3-169E-D96A4024B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4016C-D522-3F31-7CCD-290210186789}"/>
              </a:ext>
            </a:extLst>
          </p:cNvPr>
          <p:cNvSpPr>
            <a:spLocks noGrp="1"/>
          </p:cNvSpPr>
          <p:nvPr>
            <p:ph type="title"/>
          </p:nvPr>
        </p:nvSpPr>
        <p:spPr/>
        <p:txBody>
          <a:bodyPr>
            <a:noAutofit/>
          </a:bodyPr>
          <a:lstStyle/>
          <a:p>
            <a:r>
              <a:rPr lang="en-US" dirty="0">
                <a:solidFill>
                  <a:schemeClr val="tx2"/>
                </a:solidFill>
              </a:rPr>
              <a:t>Asset protection</a:t>
            </a:r>
            <a:endParaRPr lang="en-US" cap="none" dirty="0">
              <a:solidFill>
                <a:schemeClr val="tx2"/>
              </a:solidFill>
            </a:endParaRPr>
          </a:p>
        </p:txBody>
      </p:sp>
      <p:sp>
        <p:nvSpPr>
          <p:cNvPr id="3" name="Text Placeholder 2">
            <a:extLst>
              <a:ext uri="{FF2B5EF4-FFF2-40B4-BE49-F238E27FC236}">
                <a16:creationId xmlns:a16="http://schemas.microsoft.com/office/drawing/2014/main" id="{4B842C08-65BC-1979-3DFB-69A41C7B483E}"/>
              </a:ext>
            </a:extLst>
          </p:cNvPr>
          <p:cNvSpPr>
            <a:spLocks noGrp="1"/>
          </p:cNvSpPr>
          <p:nvPr>
            <p:ph type="body" idx="1"/>
          </p:nvPr>
        </p:nvSpPr>
        <p:spPr/>
        <p:txBody>
          <a:bodyPr/>
          <a:lstStyle/>
          <a:p>
            <a:r>
              <a:rPr lang="en-US" dirty="0"/>
              <a:t>Key planning post-obbba; new cases</a:t>
            </a:r>
          </a:p>
        </p:txBody>
      </p:sp>
    </p:spTree>
    <p:extLst>
      <p:ext uri="{BB962C8B-B14F-4D97-AF65-F5344CB8AC3E}">
        <p14:creationId xmlns:p14="http://schemas.microsoft.com/office/powerpoint/2010/main" val="214908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B383E5-06FF-8A81-86B0-C5E48F954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1A2489-ACED-8A67-894F-3A445ABF708B}"/>
              </a:ext>
            </a:extLst>
          </p:cNvPr>
          <p:cNvSpPr>
            <a:spLocks noGrp="1"/>
          </p:cNvSpPr>
          <p:nvPr>
            <p:ph type="title"/>
          </p:nvPr>
        </p:nvSpPr>
        <p:spPr/>
        <p:txBody>
          <a:bodyPr/>
          <a:lstStyle/>
          <a:p>
            <a:r>
              <a:rPr lang="en-US" cap="none" dirty="0">
                <a:solidFill>
                  <a:schemeClr val="tx2"/>
                </a:solidFill>
              </a:rPr>
              <a:t>Why DAPTs Are an Important Planning Tool</a:t>
            </a:r>
          </a:p>
        </p:txBody>
      </p:sp>
      <p:sp>
        <p:nvSpPr>
          <p:cNvPr id="3" name="Content Placeholder 2">
            <a:extLst>
              <a:ext uri="{FF2B5EF4-FFF2-40B4-BE49-F238E27FC236}">
                <a16:creationId xmlns:a16="http://schemas.microsoft.com/office/drawing/2014/main" id="{1A247E09-C710-E5D1-A1B7-23A209B4354E}"/>
              </a:ext>
            </a:extLst>
          </p:cNvPr>
          <p:cNvSpPr>
            <a:spLocks noGrp="1"/>
          </p:cNvSpPr>
          <p:nvPr>
            <p:ph idx="1"/>
          </p:nvPr>
        </p:nvSpPr>
        <p:spPr/>
        <p:txBody>
          <a:bodyPr>
            <a:normAutofit fontScale="85000" lnSpcReduction="20000"/>
          </a:bodyPr>
          <a:lstStyle/>
          <a:p>
            <a:pPr>
              <a:spcBef>
                <a:spcPts val="600"/>
              </a:spcBef>
            </a:pPr>
            <a:r>
              <a:rPr lang="en-US" b="1" dirty="0">
                <a:solidFill>
                  <a:srgbClr val="0070C0"/>
                </a:solidFill>
              </a:rPr>
              <a:t>Being a beneficiary of your own trust is a big deal</a:t>
            </a:r>
            <a:r>
              <a:rPr lang="en-US" dirty="0"/>
              <a:t>! If you are really wealthy (wealth relative to your income/cash flow and net worth) you might be able to set up a trust that you won’t need to benefit from. But for most people it may be uncomfortable if not AFRAID to give away money that you may not be able to get to. </a:t>
            </a:r>
          </a:p>
          <a:p>
            <a:pPr>
              <a:spcBef>
                <a:spcPts val="600"/>
              </a:spcBef>
            </a:pPr>
            <a:r>
              <a:rPr lang="en-US" dirty="0"/>
              <a:t>For example, many married couples create a special type of irrevocable trust called a spousal lifetime access trust (SLAT). That type of trust, if done properly, can provide valuable asset protection. But if you are the settlor creating such a trust you can only benefit indirectly from that trust through your spouse. It is </a:t>
            </a:r>
            <a:r>
              <a:rPr lang="en-US" b="1" dirty="0">
                <a:solidFill>
                  <a:srgbClr val="0070C0"/>
                </a:solidFill>
              </a:rPr>
              <a:t>not really clear how permissible indirect benefits are defined </a:t>
            </a:r>
            <a:r>
              <a:rPr lang="en-US" dirty="0"/>
              <a:t>so there is risk associated with that. But more worrisome, what if your spouse divorces you or dies prematurely? That would cut off your indirect access to the trust. That could be financially devastating. </a:t>
            </a:r>
          </a:p>
          <a:p>
            <a:pPr>
              <a:spcBef>
                <a:spcPts val="600"/>
              </a:spcBef>
            </a:pPr>
            <a:r>
              <a:rPr lang="en-US" dirty="0"/>
              <a:t>So, when you weigh the potential asset protection benefits of using a trust plan, versus the worries of running out of money, you may reasonably determine that the creditor and other liability risks are less worrisome than losing control over your money. But that is precisely why a self-settled trust or DAPT is so powerful. </a:t>
            </a:r>
          </a:p>
          <a:p>
            <a:pPr>
              <a:spcBef>
                <a:spcPts val="600"/>
              </a:spcBef>
            </a:pPr>
            <a:r>
              <a:rPr lang="en-US" dirty="0"/>
              <a:t>You arguably can give your money away to a trust, protect it from claimants (and perhaps future estate taxes) yet you can remain a beneficiary IN SOME STATES! And, this is why this recent case is so important, it found that this type of trust worked. For those who are not zillionaires, this type of planning (still not without risk) could be the mechanism that gets you comfortable taking steps to protect your assets.</a:t>
            </a:r>
          </a:p>
        </p:txBody>
      </p:sp>
      <p:sp>
        <p:nvSpPr>
          <p:cNvPr id="4" name="Slide Number Placeholder 3">
            <a:extLst>
              <a:ext uri="{FF2B5EF4-FFF2-40B4-BE49-F238E27FC236}">
                <a16:creationId xmlns:a16="http://schemas.microsoft.com/office/drawing/2014/main" id="{78C634F2-77A7-0D45-CA56-B671EF879EC6}"/>
              </a:ext>
            </a:extLst>
          </p:cNvPr>
          <p:cNvSpPr>
            <a:spLocks noGrp="1"/>
          </p:cNvSpPr>
          <p:nvPr>
            <p:ph type="sldNum" sz="quarter" idx="12"/>
          </p:nvPr>
        </p:nvSpPr>
        <p:spPr/>
        <p:txBody>
          <a:bodyPr/>
          <a:lstStyle/>
          <a:p>
            <a:fld id="{E31375A4-56A4-47D6-9801-1991572033F7}" type="slidenum">
              <a:rPr lang="en-US" smtClean="0"/>
              <a:t>29</a:t>
            </a:fld>
            <a:endParaRPr lang="en-US" dirty="0"/>
          </a:p>
        </p:txBody>
      </p:sp>
    </p:spTree>
    <p:extLst>
      <p:ext uri="{BB962C8B-B14F-4D97-AF65-F5344CB8AC3E}">
        <p14:creationId xmlns:p14="http://schemas.microsoft.com/office/powerpoint/2010/main" val="44136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6075EF-0829-44B9-17B7-F3D1B62F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920DE-C61A-405A-C794-8C55D772BFF1}"/>
              </a:ext>
            </a:extLst>
          </p:cNvPr>
          <p:cNvSpPr>
            <a:spLocks noGrp="1"/>
          </p:cNvSpPr>
          <p:nvPr>
            <p:ph type="title"/>
          </p:nvPr>
        </p:nvSpPr>
        <p:spPr/>
        <p:txBody>
          <a:bodyPr/>
          <a:lstStyle/>
          <a:p>
            <a:r>
              <a:rPr lang="en-US" cap="none" dirty="0">
                <a:solidFill>
                  <a:schemeClr val="tx2"/>
                </a:solidFill>
              </a:rPr>
              <a:t>Non-Grantor Trust Background</a:t>
            </a:r>
          </a:p>
        </p:txBody>
      </p:sp>
      <p:sp>
        <p:nvSpPr>
          <p:cNvPr id="3" name="Content Placeholder 2">
            <a:extLst>
              <a:ext uri="{FF2B5EF4-FFF2-40B4-BE49-F238E27FC236}">
                <a16:creationId xmlns:a16="http://schemas.microsoft.com/office/drawing/2014/main" id="{66941E6F-4447-7F9C-A82D-EA72099AB3CC}"/>
              </a:ext>
            </a:extLst>
          </p:cNvPr>
          <p:cNvSpPr>
            <a:spLocks noGrp="1"/>
          </p:cNvSpPr>
          <p:nvPr>
            <p:ph idx="1"/>
          </p:nvPr>
        </p:nvSpPr>
        <p:spPr/>
        <p:txBody>
          <a:bodyPr>
            <a:normAutofit/>
          </a:bodyPr>
          <a:lstStyle/>
          <a:p>
            <a:r>
              <a:rPr lang="en-US" dirty="0"/>
              <a:t>An important planning tool to help many taxpayers deduct in full their </a:t>
            </a:r>
            <a:r>
              <a:rPr lang="en-US" b="1" dirty="0">
                <a:solidFill>
                  <a:srgbClr val="0070C0"/>
                </a:solidFill>
              </a:rPr>
              <a:t>OBBBA tax benefits </a:t>
            </a:r>
            <a:r>
              <a:rPr lang="en-US" dirty="0"/>
              <a:t>whether or not they can itemize their deductions, is the use of non-grantor trusts. Moderate wealth taxpayers can use this type of planning as well us ultra-wealthy taxpayers. To understand this type of planning, which may become more common post OBBBA, some basics of non-grantor trusts must be understood. </a:t>
            </a:r>
          </a:p>
          <a:p>
            <a:r>
              <a:rPr lang="en-US" dirty="0"/>
              <a:t>Non-grantor trusts are trusts that pay their own tax in general terms. This is quite different than grantor trusts where the trust income is reported on the income tax return of the person who is deemed the grantor (technically under section 671 the “owner”) for the trust, often the person who created the trust. When calculating the income of a non-grantor trust the rules of how you as an individual taxpayer determine your taxable income are used, except as specifically modified by the trust tax rules. </a:t>
            </a:r>
          </a:p>
        </p:txBody>
      </p:sp>
      <p:sp>
        <p:nvSpPr>
          <p:cNvPr id="4" name="Slide Number Placeholder 3">
            <a:extLst>
              <a:ext uri="{FF2B5EF4-FFF2-40B4-BE49-F238E27FC236}">
                <a16:creationId xmlns:a16="http://schemas.microsoft.com/office/drawing/2014/main" id="{B6878DEE-8BB9-20DE-6EBB-B011BBD2291E}"/>
              </a:ext>
            </a:extLst>
          </p:cNvPr>
          <p:cNvSpPr>
            <a:spLocks noGrp="1"/>
          </p:cNvSpPr>
          <p:nvPr>
            <p:ph type="sldNum" sz="quarter" idx="12"/>
          </p:nvPr>
        </p:nvSpPr>
        <p:spPr/>
        <p:txBody>
          <a:bodyPr/>
          <a:lstStyle/>
          <a:p>
            <a:fld id="{E31375A4-56A4-47D6-9801-1991572033F7}" type="slidenum">
              <a:rPr lang="en-US" smtClean="0"/>
              <a:t>3</a:t>
            </a:fld>
            <a:endParaRPr lang="en-US" dirty="0"/>
          </a:p>
        </p:txBody>
      </p:sp>
    </p:spTree>
    <p:extLst>
      <p:ext uri="{BB962C8B-B14F-4D97-AF65-F5344CB8AC3E}">
        <p14:creationId xmlns:p14="http://schemas.microsoft.com/office/powerpoint/2010/main" val="78953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28B512-AE81-4BE8-78E0-B38A13F88B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6C7A5-8B9F-F036-307A-3F47D81EC682}"/>
              </a:ext>
            </a:extLst>
          </p:cNvPr>
          <p:cNvSpPr>
            <a:spLocks noGrp="1"/>
          </p:cNvSpPr>
          <p:nvPr>
            <p:ph type="title"/>
          </p:nvPr>
        </p:nvSpPr>
        <p:spPr/>
        <p:txBody>
          <a:bodyPr/>
          <a:lstStyle/>
          <a:p>
            <a:r>
              <a:rPr lang="en-US" cap="none" dirty="0">
                <a:solidFill>
                  <a:schemeClr val="tx2"/>
                </a:solidFill>
              </a:rPr>
              <a:t>DAPT Upheld in DE Case</a:t>
            </a:r>
          </a:p>
        </p:txBody>
      </p:sp>
      <p:sp>
        <p:nvSpPr>
          <p:cNvPr id="3" name="Content Placeholder 2">
            <a:extLst>
              <a:ext uri="{FF2B5EF4-FFF2-40B4-BE49-F238E27FC236}">
                <a16:creationId xmlns:a16="http://schemas.microsoft.com/office/drawing/2014/main" id="{4D429C4A-91F3-22EB-79D1-844D992E9762}"/>
              </a:ext>
            </a:extLst>
          </p:cNvPr>
          <p:cNvSpPr>
            <a:spLocks noGrp="1"/>
          </p:cNvSpPr>
          <p:nvPr>
            <p:ph idx="1"/>
          </p:nvPr>
        </p:nvSpPr>
        <p:spPr/>
        <p:txBody>
          <a:bodyPr>
            <a:normAutofit fontScale="85000" lnSpcReduction="10000"/>
          </a:bodyPr>
          <a:lstStyle/>
          <a:p>
            <a:pPr>
              <a:spcBef>
                <a:spcPts val="600"/>
              </a:spcBef>
            </a:pPr>
            <a:r>
              <a:rPr lang="en-US" dirty="0"/>
              <a:t>A </a:t>
            </a:r>
            <a:r>
              <a:rPr lang="en-US" dirty="0">
                <a:solidFill>
                  <a:schemeClr val="tx2"/>
                </a:solidFill>
              </a:rPr>
              <a:t>recent DE Case upheld a DE DAPT, but there is more to the story! </a:t>
            </a:r>
          </a:p>
          <a:p>
            <a:pPr>
              <a:spcBef>
                <a:spcPts val="600"/>
              </a:spcBef>
            </a:pPr>
            <a:r>
              <a:rPr lang="en-US" dirty="0">
                <a:solidFill>
                  <a:schemeClr val="tx2"/>
                </a:solidFill>
              </a:rPr>
              <a:t>In the Matter of the CES 2007 Trust, C.A. No. 2023-0925-SEM, 2025 WL 1354268 (May 2, 2025) </a:t>
            </a:r>
          </a:p>
          <a:p>
            <a:pPr>
              <a:spcBef>
                <a:spcPts val="600"/>
              </a:spcBef>
            </a:pPr>
            <a:r>
              <a:rPr lang="en-US" dirty="0"/>
              <a:t>The trust was challenged by Can IV Packard Square, LLC, which had obtained a $14 million judgment against the settlor, Craig Schubiner, in Michigan. Plaintiff sought to invalidate the DAPT or void its spendthrift provision, asserting that it was a sham used to shield assets.</a:t>
            </a:r>
          </a:p>
          <a:p>
            <a:pPr lvl="0">
              <a:spcBef>
                <a:spcPts val="600"/>
              </a:spcBef>
            </a:pPr>
            <a:r>
              <a:rPr lang="en-US" dirty="0"/>
              <a:t>The trust was created in 2007, well before the debt arose, and held 90% ownership in several Delaware LLCs that owned real estate. This is a key planning point for all clients. Plan long before asset protection planning is needed.</a:t>
            </a:r>
          </a:p>
          <a:p>
            <a:pPr lvl="0">
              <a:spcBef>
                <a:spcPts val="600"/>
              </a:spcBef>
            </a:pPr>
            <a:r>
              <a:rPr lang="en-US" dirty="0"/>
              <a:t>The DE Court held key points in finding the </a:t>
            </a:r>
            <a:r>
              <a:rPr lang="en-US" b="1" dirty="0">
                <a:solidFill>
                  <a:srgbClr val="0070C0"/>
                </a:solidFill>
              </a:rPr>
              <a:t>DAPT valid. </a:t>
            </a:r>
          </a:p>
          <a:p>
            <a:pPr lvl="1">
              <a:spcBef>
                <a:spcPts val="600"/>
              </a:spcBef>
            </a:pPr>
            <a:r>
              <a:rPr lang="en-US" b="1" dirty="0">
                <a:solidFill>
                  <a:srgbClr val="0070C0"/>
                </a:solidFill>
              </a:rPr>
              <a:t>The trust was irrevocable.</a:t>
            </a:r>
          </a:p>
          <a:p>
            <a:pPr lvl="1">
              <a:spcBef>
                <a:spcPts val="600"/>
              </a:spcBef>
            </a:pPr>
            <a:r>
              <a:rPr lang="en-US" b="1" dirty="0">
                <a:solidFill>
                  <a:srgbClr val="0070C0"/>
                </a:solidFill>
              </a:rPr>
              <a:t>It had a qualified Delaware trustee.</a:t>
            </a:r>
          </a:p>
          <a:p>
            <a:pPr lvl="1">
              <a:spcBef>
                <a:spcPts val="600"/>
              </a:spcBef>
            </a:pPr>
            <a:r>
              <a:rPr lang="en-US" b="1" dirty="0">
                <a:solidFill>
                  <a:srgbClr val="0070C0"/>
                </a:solidFill>
              </a:rPr>
              <a:t>It included a legally enforceable spendthrift provision.</a:t>
            </a:r>
          </a:p>
          <a:p>
            <a:pPr lvl="1">
              <a:spcBef>
                <a:spcPts val="600"/>
              </a:spcBef>
            </a:pPr>
            <a:r>
              <a:rPr lang="en-US" b="1" dirty="0">
                <a:solidFill>
                  <a:srgbClr val="0070C0"/>
                </a:solidFill>
              </a:rPr>
              <a:t>It was governed by Delaware law.</a:t>
            </a:r>
          </a:p>
          <a:p>
            <a:pPr>
              <a:spcBef>
                <a:spcPts val="600"/>
              </a:spcBef>
            </a:pPr>
            <a:r>
              <a:rPr lang="en-US" dirty="0"/>
              <a:t>The Court refused to pierce the trust or treat it as a sham, reinforcing DAPT cases, but note the key question of full faith and credit was not addressed,.</a:t>
            </a:r>
            <a:endParaRPr lang="en-US" dirty="0">
              <a:solidFill>
                <a:schemeClr val="tx2"/>
              </a:solidFill>
            </a:endParaRPr>
          </a:p>
        </p:txBody>
      </p:sp>
      <p:sp>
        <p:nvSpPr>
          <p:cNvPr id="4" name="Slide Number Placeholder 3">
            <a:extLst>
              <a:ext uri="{FF2B5EF4-FFF2-40B4-BE49-F238E27FC236}">
                <a16:creationId xmlns:a16="http://schemas.microsoft.com/office/drawing/2014/main" id="{281DE680-8269-B28D-A716-C76986BF140A}"/>
              </a:ext>
            </a:extLst>
          </p:cNvPr>
          <p:cNvSpPr>
            <a:spLocks noGrp="1"/>
          </p:cNvSpPr>
          <p:nvPr>
            <p:ph type="sldNum" sz="quarter" idx="12"/>
          </p:nvPr>
        </p:nvSpPr>
        <p:spPr/>
        <p:txBody>
          <a:bodyPr/>
          <a:lstStyle/>
          <a:p>
            <a:fld id="{E31375A4-56A4-47D6-9801-1991572033F7}" type="slidenum">
              <a:rPr lang="en-US" smtClean="0"/>
              <a:t>30</a:t>
            </a:fld>
            <a:endParaRPr lang="en-US" dirty="0"/>
          </a:p>
        </p:txBody>
      </p:sp>
    </p:spTree>
    <p:extLst>
      <p:ext uri="{BB962C8B-B14F-4D97-AF65-F5344CB8AC3E}">
        <p14:creationId xmlns:p14="http://schemas.microsoft.com/office/powerpoint/2010/main" val="152293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09020B-C9E9-2EB6-E3D2-1169717BB7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933DA5-0597-167B-8C19-2A5FB8DE0823}"/>
              </a:ext>
            </a:extLst>
          </p:cNvPr>
          <p:cNvSpPr>
            <a:spLocks noGrp="1"/>
          </p:cNvSpPr>
          <p:nvPr>
            <p:ph type="title"/>
          </p:nvPr>
        </p:nvSpPr>
        <p:spPr/>
        <p:txBody>
          <a:bodyPr/>
          <a:lstStyle/>
          <a:p>
            <a:r>
              <a:rPr lang="en-US" cap="none" dirty="0">
                <a:solidFill>
                  <a:schemeClr val="tx2"/>
                </a:solidFill>
              </a:rPr>
              <a:t>DAPT Planning Risks Post DE Case</a:t>
            </a:r>
          </a:p>
        </p:txBody>
      </p:sp>
      <p:sp>
        <p:nvSpPr>
          <p:cNvPr id="3" name="Content Placeholder 2">
            <a:extLst>
              <a:ext uri="{FF2B5EF4-FFF2-40B4-BE49-F238E27FC236}">
                <a16:creationId xmlns:a16="http://schemas.microsoft.com/office/drawing/2014/main" id="{F70846C6-451C-30C5-626A-AC454513C60E}"/>
              </a:ext>
            </a:extLst>
          </p:cNvPr>
          <p:cNvSpPr>
            <a:spLocks noGrp="1"/>
          </p:cNvSpPr>
          <p:nvPr>
            <p:ph idx="1"/>
          </p:nvPr>
        </p:nvSpPr>
        <p:spPr/>
        <p:txBody>
          <a:bodyPr>
            <a:normAutofit fontScale="92500" lnSpcReduction="10000"/>
          </a:bodyPr>
          <a:lstStyle/>
          <a:p>
            <a:r>
              <a:rPr lang="en-US" dirty="0"/>
              <a:t>The one big issue that many commentators have questioned about using the self-settled trust technique that was the subject of this case is if you live in a state that does not permit such trusts, e.g., New York or California, but you create this type of trust in a state that does, e.g., Delaware in this case (but there are about 20 states that permit this type of planning), </a:t>
            </a:r>
            <a:r>
              <a:rPr lang="en-US" b="1" dirty="0">
                <a:solidFill>
                  <a:srgbClr val="0070C0"/>
                </a:solidFill>
              </a:rPr>
              <a:t>will your home state have to respect the trust created in Delaware</a:t>
            </a:r>
            <a:r>
              <a:rPr lang="en-US" dirty="0"/>
              <a:t>? That critical issue was not addressed in this case. But it should be noted that in the many years since Alaska created the first domestic asset protection law in 1997 no case has taken this adverse position.</a:t>
            </a:r>
          </a:p>
          <a:p>
            <a:r>
              <a:rPr lang="en-US" dirty="0"/>
              <a:t>Finally, this case, like all cases, is </a:t>
            </a:r>
            <a:r>
              <a:rPr lang="en-US" b="1" dirty="0">
                <a:solidFill>
                  <a:srgbClr val="0070C0"/>
                </a:solidFill>
              </a:rPr>
              <a:t>fact sensitive</a:t>
            </a:r>
            <a:r>
              <a:rPr lang="en-US" dirty="0"/>
              <a:t>. In a different situation with different circumstances any court might reach a different conclusion. But in the Court’s discussion of these matters, it provides valuable insights on things that you might do, and stuff you should probably avoid, if you are doing this type of planning. That is really valuable to learn and those points will be discussed below. Being methodical and deliberate in your planning, and in particular, doing the planning years before a claim arises, may put you in a favorable position like the person in this case (we’ll call him the “settlor”) to protect your wealth.</a:t>
            </a:r>
          </a:p>
        </p:txBody>
      </p:sp>
      <p:sp>
        <p:nvSpPr>
          <p:cNvPr id="4" name="Slide Number Placeholder 3">
            <a:extLst>
              <a:ext uri="{FF2B5EF4-FFF2-40B4-BE49-F238E27FC236}">
                <a16:creationId xmlns:a16="http://schemas.microsoft.com/office/drawing/2014/main" id="{ECC6A937-AFB2-B30C-C57D-F114C13CADBA}"/>
              </a:ext>
            </a:extLst>
          </p:cNvPr>
          <p:cNvSpPr>
            <a:spLocks noGrp="1"/>
          </p:cNvSpPr>
          <p:nvPr>
            <p:ph type="sldNum" sz="quarter" idx="12"/>
          </p:nvPr>
        </p:nvSpPr>
        <p:spPr/>
        <p:txBody>
          <a:bodyPr/>
          <a:lstStyle/>
          <a:p>
            <a:fld id="{E31375A4-56A4-47D6-9801-1991572033F7}" type="slidenum">
              <a:rPr lang="en-US" smtClean="0"/>
              <a:t>31</a:t>
            </a:fld>
            <a:endParaRPr lang="en-US" dirty="0"/>
          </a:p>
        </p:txBody>
      </p:sp>
    </p:spTree>
    <p:extLst>
      <p:ext uri="{BB962C8B-B14F-4D97-AF65-F5344CB8AC3E}">
        <p14:creationId xmlns:p14="http://schemas.microsoft.com/office/powerpoint/2010/main" val="356553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D6ED6E-D07F-F716-5CE2-4D7EB4BA7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82D72-B8AA-5AF1-C4FD-0A188EE779A7}"/>
              </a:ext>
            </a:extLst>
          </p:cNvPr>
          <p:cNvSpPr>
            <a:spLocks noGrp="1"/>
          </p:cNvSpPr>
          <p:nvPr>
            <p:ph type="title"/>
          </p:nvPr>
        </p:nvSpPr>
        <p:spPr/>
        <p:txBody>
          <a:bodyPr/>
          <a:lstStyle/>
          <a:p>
            <a:r>
              <a:rPr lang="en-US" cap="none" dirty="0">
                <a:solidFill>
                  <a:schemeClr val="tx2"/>
                </a:solidFill>
              </a:rPr>
              <a:t>Defendant in DE DAPT Case Tripped Up In CO</a:t>
            </a:r>
          </a:p>
        </p:txBody>
      </p:sp>
      <p:sp>
        <p:nvSpPr>
          <p:cNvPr id="3" name="Content Placeholder 2">
            <a:extLst>
              <a:ext uri="{FF2B5EF4-FFF2-40B4-BE49-F238E27FC236}">
                <a16:creationId xmlns:a16="http://schemas.microsoft.com/office/drawing/2014/main" id="{B17ADF2C-E167-6141-A1CF-9CF5C07CE8F0}"/>
              </a:ext>
            </a:extLst>
          </p:cNvPr>
          <p:cNvSpPr>
            <a:spLocks noGrp="1"/>
          </p:cNvSpPr>
          <p:nvPr>
            <p:ph idx="1"/>
          </p:nvPr>
        </p:nvSpPr>
        <p:spPr/>
        <p:txBody>
          <a:bodyPr>
            <a:normAutofit fontScale="85000" lnSpcReduction="10000"/>
          </a:bodyPr>
          <a:lstStyle/>
          <a:p>
            <a:pPr>
              <a:spcBef>
                <a:spcPts val="600"/>
              </a:spcBef>
            </a:pPr>
            <a:r>
              <a:rPr lang="en-US" dirty="0"/>
              <a:t>The Defendant in the DE DAPT case was reached by a later Colorado Court for transferring a valuable real property to an LLC held by his DAPT. That holding unwound the transfer as a fraudulent conveyance but did not disturb the DE Court’s upholding the validity of that DAPT..</a:t>
            </a:r>
          </a:p>
          <a:p>
            <a:pPr>
              <a:spcBef>
                <a:spcPts val="600"/>
              </a:spcBef>
            </a:pPr>
            <a:r>
              <a:rPr lang="en-US" dirty="0"/>
              <a:t>Note that the </a:t>
            </a:r>
            <a:r>
              <a:rPr lang="en-US" b="1" dirty="0">
                <a:solidFill>
                  <a:srgbClr val="0070C0"/>
                </a:solidFill>
              </a:rPr>
              <a:t>DE case contained details of many foot faults that ignored entity/trust formalities </a:t>
            </a:r>
            <a:r>
              <a:rPr lang="en-US" dirty="0"/>
              <a:t>and could have undermined the favorable result. That the Defendant continued such actions  is no surprise. That those actions were overturned is also no surprise.</a:t>
            </a:r>
          </a:p>
          <a:p>
            <a:pPr>
              <a:spcBef>
                <a:spcPts val="600"/>
              </a:spcBef>
            </a:pPr>
            <a:r>
              <a:rPr lang="en-US" dirty="0"/>
              <a:t>October 2014, the plaintiff made a construction loan to a limited liability company Schubiner controlled. Schubiner executed a Non-Recourse Carve Out Guaranty (the “Guaranty”) providing that the plaintiff could collect against him personally for a default on the loan.  </a:t>
            </a:r>
          </a:p>
          <a:p>
            <a:pPr>
              <a:spcBef>
                <a:spcPts val="600"/>
              </a:spcBef>
            </a:pPr>
            <a:r>
              <a:rPr lang="en-US" dirty="0"/>
              <a:t>January 2020, the Michigan state court entered an order enjoining Schubiner “from transferring assets outside of the normal course of business pending satisfaction of the final judgment.”</a:t>
            </a:r>
          </a:p>
          <a:p>
            <a:pPr>
              <a:spcBef>
                <a:spcPts val="600"/>
              </a:spcBef>
            </a:pPr>
            <a:r>
              <a:rPr lang="en-US" dirty="0"/>
              <a:t>March 2020 Defendant Schubiner transferred real property to defendant Harbor Real Estate Company, LLC (“Harbor”)for $10. That transfer was one made without receiving reasonably equivalent value in exchange.  So, the CO Court held that it was a </a:t>
            </a:r>
            <a:r>
              <a:rPr lang="en-US" b="1" dirty="0">
                <a:solidFill>
                  <a:srgbClr val="0070C0"/>
                </a:solidFill>
              </a:rPr>
              <a:t>fraud aimed at evading collection on a judgment </a:t>
            </a:r>
            <a:r>
              <a:rPr lang="en-US" dirty="0"/>
              <a:t>against Schubiner.</a:t>
            </a:r>
          </a:p>
          <a:p>
            <a:pPr>
              <a:spcBef>
                <a:spcPts val="600"/>
              </a:spcBef>
            </a:pPr>
            <a:r>
              <a:rPr lang="en-US" b="1" dirty="0"/>
              <a:t>Can IV Packard Square LLC v. Harbor Real Estate Co., LLC, and Craig E. </a:t>
            </a:r>
            <a:r>
              <a:rPr lang="en-US" b="1" dirty="0" err="1"/>
              <a:t>Schubiner</a:t>
            </a:r>
            <a:r>
              <a:rPr lang="en-US" dirty="0"/>
              <a:t>, No. 23-cv-00934-CYC (D. Colo.) 2025.</a:t>
            </a:r>
          </a:p>
        </p:txBody>
      </p:sp>
      <p:sp>
        <p:nvSpPr>
          <p:cNvPr id="4" name="Slide Number Placeholder 3">
            <a:extLst>
              <a:ext uri="{FF2B5EF4-FFF2-40B4-BE49-F238E27FC236}">
                <a16:creationId xmlns:a16="http://schemas.microsoft.com/office/drawing/2014/main" id="{7488290E-E9C7-E278-EBF1-34F942685ADE}"/>
              </a:ext>
            </a:extLst>
          </p:cNvPr>
          <p:cNvSpPr>
            <a:spLocks noGrp="1"/>
          </p:cNvSpPr>
          <p:nvPr>
            <p:ph type="sldNum" sz="quarter" idx="12"/>
          </p:nvPr>
        </p:nvSpPr>
        <p:spPr/>
        <p:txBody>
          <a:bodyPr/>
          <a:lstStyle/>
          <a:p>
            <a:fld id="{E31375A4-56A4-47D6-9801-1991572033F7}" type="slidenum">
              <a:rPr lang="en-US" smtClean="0"/>
              <a:t>32</a:t>
            </a:fld>
            <a:endParaRPr lang="en-US" dirty="0"/>
          </a:p>
        </p:txBody>
      </p:sp>
    </p:spTree>
    <p:extLst>
      <p:ext uri="{BB962C8B-B14F-4D97-AF65-F5344CB8AC3E}">
        <p14:creationId xmlns:p14="http://schemas.microsoft.com/office/powerpoint/2010/main" val="315010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E4BF76-1668-1854-A244-AA89F8E24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4FDB3-1470-5270-64CF-800235EDD844}"/>
              </a:ext>
            </a:extLst>
          </p:cNvPr>
          <p:cNvSpPr>
            <a:spLocks noGrp="1"/>
          </p:cNvSpPr>
          <p:nvPr>
            <p:ph type="title"/>
          </p:nvPr>
        </p:nvSpPr>
        <p:spPr/>
        <p:txBody>
          <a:bodyPr/>
          <a:lstStyle/>
          <a:p>
            <a:r>
              <a:rPr lang="en-US" cap="none" dirty="0">
                <a:solidFill>
                  <a:schemeClr val="tx2"/>
                </a:solidFill>
              </a:rPr>
              <a:t>Lessons from Both Cases on Asset Protection</a:t>
            </a:r>
          </a:p>
        </p:txBody>
      </p:sp>
      <p:sp>
        <p:nvSpPr>
          <p:cNvPr id="3" name="Content Placeholder 2">
            <a:extLst>
              <a:ext uri="{FF2B5EF4-FFF2-40B4-BE49-F238E27FC236}">
                <a16:creationId xmlns:a16="http://schemas.microsoft.com/office/drawing/2014/main" id="{7F79E560-8F3C-797B-2DCE-8F1A3C10EBA7}"/>
              </a:ext>
            </a:extLst>
          </p:cNvPr>
          <p:cNvSpPr>
            <a:spLocks noGrp="1"/>
          </p:cNvSpPr>
          <p:nvPr>
            <p:ph idx="1"/>
          </p:nvPr>
        </p:nvSpPr>
        <p:spPr/>
        <p:txBody>
          <a:bodyPr>
            <a:noAutofit/>
          </a:bodyPr>
          <a:lstStyle/>
          <a:p>
            <a:pPr lvl="0">
              <a:spcBef>
                <a:spcPts val="600"/>
              </a:spcBef>
            </a:pPr>
            <a:r>
              <a:rPr lang="en-US" sz="1300" b="1" dirty="0"/>
              <a:t>Reasons for the Plan</a:t>
            </a:r>
            <a:r>
              <a:rPr lang="en-US" sz="1300" dirty="0"/>
              <a:t>: Document reasons why you are setting up the trust other than protecting against claims. Having income or estate tax, formal administration, etc. reasons may all help deflect a challenge that the trust plan is a sham, a claim made in this case.</a:t>
            </a:r>
          </a:p>
          <a:p>
            <a:pPr lvl="0">
              <a:spcBef>
                <a:spcPts val="600"/>
              </a:spcBef>
            </a:pPr>
            <a:r>
              <a:rPr lang="en-US" sz="1300" b="1" dirty="0"/>
              <a:t>Timing</a:t>
            </a:r>
            <a:r>
              <a:rPr lang="en-US" sz="1300" dirty="0"/>
              <a:t>: The Court said that the claimant was: “</a:t>
            </a:r>
            <a:r>
              <a:rPr lang="en-US" sz="1300" i="1" dirty="0"/>
              <a:t>seeking to pierce into a trust established by the Respondent [settlor] long before the Judgment and Injunction</a:t>
            </a:r>
            <a:r>
              <a:rPr lang="en-US" sz="1300" dirty="0"/>
              <a:t>.” Timing is critical. The DAPT should exist and be funded long before the claim. How long is long enough? There are never answers for questions like that so, set up your trust plan long before you need it. Put assets into the trust long before you face a claim. Since no one has a crystal ball, that means planning should be done yesterday. This is a classic “if you snooze you lose,” or if you prefer the Nike approach “just do it.”</a:t>
            </a:r>
          </a:p>
          <a:p>
            <a:pPr lvl="0">
              <a:spcBef>
                <a:spcPts val="600"/>
              </a:spcBef>
            </a:pPr>
            <a:r>
              <a:rPr lang="en-US" sz="1300" b="1" dirty="0"/>
              <a:t>Irrevocable</a:t>
            </a:r>
            <a:r>
              <a:rPr lang="en-US" sz="1300" dirty="0"/>
              <a:t>: The trust must be irrevocable to provide meaningful asset protection. </a:t>
            </a:r>
          </a:p>
          <a:p>
            <a:pPr lvl="0">
              <a:spcBef>
                <a:spcPts val="600"/>
              </a:spcBef>
            </a:pPr>
            <a:r>
              <a:rPr lang="en-US" sz="1300" b="1" dirty="0"/>
              <a:t>DAPT State</a:t>
            </a:r>
            <a:r>
              <a:rPr lang="en-US" sz="1300" dirty="0"/>
              <a:t>: Set up the trust in one of the states that permits self-settled trusts.</a:t>
            </a:r>
          </a:p>
          <a:p>
            <a:pPr lvl="0">
              <a:spcBef>
                <a:spcPts val="600"/>
              </a:spcBef>
            </a:pPr>
            <a:r>
              <a:rPr lang="en-US" sz="1300" b="1" dirty="0"/>
              <a:t>Local Lawyer</a:t>
            </a:r>
            <a:r>
              <a:rPr lang="en-US" sz="1300" dirty="0"/>
              <a:t>: Be sure a lawyer in that state reviews the trust to confirm that it qualifies as an asset protection trust under that state’s laws. Consider going a step further and having that local attorney give you a written confirmation (opinion) that the trust meets the requirements of local law.</a:t>
            </a:r>
          </a:p>
          <a:p>
            <a:pPr lvl="0">
              <a:spcBef>
                <a:spcPts val="600"/>
              </a:spcBef>
            </a:pPr>
            <a:r>
              <a:rPr lang="en-US" sz="1300" b="1" dirty="0"/>
              <a:t>Spendthrift</a:t>
            </a:r>
            <a:r>
              <a:rPr lang="en-US" sz="1300" dirty="0"/>
              <a:t>: Include a spendthrift provision in the trust that meets any requirements of the law in the state where the trust was formed. The following is an excerpt of the spendthrift provision contained in the trust document to give you the “flavor” of what was done: “</a:t>
            </a:r>
            <a:r>
              <a:rPr lang="en-US" sz="1300" i="1" dirty="0"/>
              <a:t>No beneficiary’s interest in any trust hereunder, whether in income or in principal, shall be subject to anticipation, assignment, pledge, hypothecation, sale or transfer in any manner, and no beneficiary of any such trust or other person interested therein shall have the power to anticipate, assign, pledge, hypothecate, sell, transfer, encumber or charge his or her interest therein, and no trust estate created hereunder shall be liable for or subject to the debts, contracts, obligations, liabilities or torts of any beneficiary of any such trust or other person interested therein…</a:t>
            </a:r>
            <a:r>
              <a:rPr lang="en-US" sz="1300" dirty="0"/>
              <a:t>”</a:t>
            </a:r>
          </a:p>
          <a:p>
            <a:pPr lvl="0">
              <a:spcBef>
                <a:spcPts val="600"/>
              </a:spcBef>
            </a:pPr>
            <a:r>
              <a:rPr lang="en-US" sz="1300" b="1" dirty="0"/>
              <a:t>State Law DAPT Requirements</a:t>
            </a:r>
            <a:r>
              <a:rPr lang="en-US" sz="1300" dirty="0"/>
              <a:t>: If the state law has requirements to qualify as a DAPT or qualified disposition trust” (or whatever state law calls the trust you are creating) be sure you comply with those rules.</a:t>
            </a:r>
          </a:p>
        </p:txBody>
      </p:sp>
      <p:sp>
        <p:nvSpPr>
          <p:cNvPr id="4" name="Slide Number Placeholder 3">
            <a:extLst>
              <a:ext uri="{FF2B5EF4-FFF2-40B4-BE49-F238E27FC236}">
                <a16:creationId xmlns:a16="http://schemas.microsoft.com/office/drawing/2014/main" id="{29901E49-1072-12D2-1B34-9C75890743AB}"/>
              </a:ext>
            </a:extLst>
          </p:cNvPr>
          <p:cNvSpPr>
            <a:spLocks noGrp="1"/>
          </p:cNvSpPr>
          <p:nvPr>
            <p:ph type="sldNum" sz="quarter" idx="12"/>
          </p:nvPr>
        </p:nvSpPr>
        <p:spPr/>
        <p:txBody>
          <a:bodyPr/>
          <a:lstStyle/>
          <a:p>
            <a:fld id="{E31375A4-56A4-47D6-9801-1991572033F7}" type="slidenum">
              <a:rPr lang="en-US" smtClean="0"/>
              <a:t>33</a:t>
            </a:fld>
            <a:endParaRPr lang="en-US" dirty="0"/>
          </a:p>
        </p:txBody>
      </p:sp>
    </p:spTree>
    <p:extLst>
      <p:ext uri="{BB962C8B-B14F-4D97-AF65-F5344CB8AC3E}">
        <p14:creationId xmlns:p14="http://schemas.microsoft.com/office/powerpoint/2010/main" val="301898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8F70CC-05E0-9699-87C4-B6C751E13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352C0-5383-3C1E-69F8-57877B1CD2B0}"/>
              </a:ext>
            </a:extLst>
          </p:cNvPr>
          <p:cNvSpPr>
            <a:spLocks noGrp="1"/>
          </p:cNvSpPr>
          <p:nvPr>
            <p:ph type="title"/>
          </p:nvPr>
        </p:nvSpPr>
        <p:spPr/>
        <p:txBody>
          <a:bodyPr/>
          <a:lstStyle/>
          <a:p>
            <a:r>
              <a:rPr lang="en-US" cap="none" dirty="0">
                <a:solidFill>
                  <a:schemeClr val="tx2"/>
                </a:solidFill>
              </a:rPr>
              <a:t>Lessons from Both Cases on Asset Protection</a:t>
            </a:r>
          </a:p>
        </p:txBody>
      </p:sp>
      <p:sp>
        <p:nvSpPr>
          <p:cNvPr id="3" name="Content Placeholder 2">
            <a:extLst>
              <a:ext uri="{FF2B5EF4-FFF2-40B4-BE49-F238E27FC236}">
                <a16:creationId xmlns:a16="http://schemas.microsoft.com/office/drawing/2014/main" id="{32DB05F0-CD88-638A-4C6A-9CF9A13F689F}"/>
              </a:ext>
            </a:extLst>
          </p:cNvPr>
          <p:cNvSpPr>
            <a:spLocks noGrp="1"/>
          </p:cNvSpPr>
          <p:nvPr>
            <p:ph idx="1"/>
          </p:nvPr>
        </p:nvSpPr>
        <p:spPr/>
        <p:txBody>
          <a:bodyPr>
            <a:noAutofit/>
          </a:bodyPr>
          <a:lstStyle/>
          <a:p>
            <a:pPr lvl="0"/>
            <a:r>
              <a:rPr lang="en-US" sz="1300" b="1" dirty="0"/>
              <a:t>Independent Trustee</a:t>
            </a:r>
            <a:r>
              <a:rPr lang="en-US" sz="1300" dirty="0"/>
              <a:t>: The Court favorably noted that the trustees were not related or subordinate to the settlor, and were not beneficiaries of the trust’s income or principal. Many people prefer to name family members as trustees. That can be a mistake if not done carefully. But read the next recommendation below. The default approach (what you start with unless there is a good reason to do something different) is a professional or institutional trustee that is independent. This advice applies to other types of trusts, like SLATs discussed above, when used for asset protection purposes. Instead of naming a spouse, name a trust company, and a different one for each SLAT.</a:t>
            </a:r>
          </a:p>
          <a:p>
            <a:pPr lvl="0"/>
            <a:r>
              <a:rPr lang="en-US" sz="1300" b="1" dirty="0"/>
              <a:t>Limit Trust Amendment Rights</a:t>
            </a:r>
            <a:r>
              <a:rPr lang="en-US" sz="1300" dirty="0"/>
              <a:t>: Many irrevocable trust documents permit the trust to be amended or modified by the trustee, a trust protector or another person given specified powers. Consider carefully whether they should hold the power to change the interests or rights of beneficiaries under the trust. The Court in this case noted that the rights to amend the trust could only be exercised “…</a:t>
            </a:r>
            <a:r>
              <a:rPr lang="en-US" sz="1300" i="1" dirty="0"/>
              <a:t>in a manner that would not alter any beneficial interest in the Trust…</a:t>
            </a:r>
            <a:r>
              <a:rPr lang="en-US" sz="1300" dirty="0"/>
              <a:t> “A power to amend will not necessarily taint the intended asset protection results but this is a fine point to evaluate with an attorney. While the Court did not address amendment by a trust protector who is not a fiduciary it is not clear that would have a different result. Note that the Court did say the amendment power could not alter beneficial interests in the trust.</a:t>
            </a:r>
          </a:p>
          <a:p>
            <a:pPr lvl="0">
              <a:spcBef>
                <a:spcPts val="600"/>
              </a:spcBef>
            </a:pPr>
            <a:r>
              <a:rPr lang="en-US" sz="1300" b="1" dirty="0"/>
              <a:t>Limit the Settlor’s Role</a:t>
            </a:r>
            <a:r>
              <a:rPr lang="en-US" sz="1300" dirty="0"/>
              <a:t>: “[Settlor]: (1) retained for himself as the “Advisor” with “full power to manage the investments of the trusts” “in a fiduciary capacity…” This is one role that most advisors have believed that the settlor can serve in without jeopardizing the protective status of the trust. The settlor can serve as an investment trustee in a fiduciary capacity and that did not taint the trust plan’s protection. In this capacity the settlor as investment trustee can determine which investments the trust can hold. This is commonly done when the trust owns private or family equity interests, as in this case. An issue may still arise if the settlor abuses that power or exceeds what may be appropriate in actions, a court might view this conclusion differently. For example, if the settlor as investment trustee makes investment decisions that enhance his economic benefits, etc. The court noted favorably that the trust agreement expressly prohibited the settlor from ever becoming a trustee. That was important because the trustee had the power to make decisions on distributions.</a:t>
            </a:r>
          </a:p>
        </p:txBody>
      </p:sp>
      <p:sp>
        <p:nvSpPr>
          <p:cNvPr id="4" name="Slide Number Placeholder 3">
            <a:extLst>
              <a:ext uri="{FF2B5EF4-FFF2-40B4-BE49-F238E27FC236}">
                <a16:creationId xmlns:a16="http://schemas.microsoft.com/office/drawing/2014/main" id="{DABFB61E-9805-9FC4-BCDE-E07C85D6D184}"/>
              </a:ext>
            </a:extLst>
          </p:cNvPr>
          <p:cNvSpPr>
            <a:spLocks noGrp="1"/>
          </p:cNvSpPr>
          <p:nvPr>
            <p:ph type="sldNum" sz="quarter" idx="12"/>
          </p:nvPr>
        </p:nvSpPr>
        <p:spPr/>
        <p:txBody>
          <a:bodyPr/>
          <a:lstStyle/>
          <a:p>
            <a:fld id="{E31375A4-56A4-47D6-9801-1991572033F7}" type="slidenum">
              <a:rPr lang="en-US" smtClean="0"/>
              <a:t>34</a:t>
            </a:fld>
            <a:endParaRPr lang="en-US" dirty="0"/>
          </a:p>
        </p:txBody>
      </p:sp>
    </p:spTree>
    <p:extLst>
      <p:ext uri="{BB962C8B-B14F-4D97-AF65-F5344CB8AC3E}">
        <p14:creationId xmlns:p14="http://schemas.microsoft.com/office/powerpoint/2010/main" val="427379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83A2FF-099B-102B-6DBC-EBF65A18C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F24B5-5CE2-EE0D-C21A-F48E3A843B9A}"/>
              </a:ext>
            </a:extLst>
          </p:cNvPr>
          <p:cNvSpPr>
            <a:spLocks noGrp="1"/>
          </p:cNvSpPr>
          <p:nvPr>
            <p:ph type="title"/>
          </p:nvPr>
        </p:nvSpPr>
        <p:spPr/>
        <p:txBody>
          <a:bodyPr/>
          <a:lstStyle/>
          <a:p>
            <a:r>
              <a:rPr lang="en-US" cap="none" dirty="0">
                <a:solidFill>
                  <a:schemeClr val="tx2"/>
                </a:solidFill>
              </a:rPr>
              <a:t>Lessons from Both Cases on Asset Protection</a:t>
            </a:r>
          </a:p>
        </p:txBody>
      </p:sp>
      <p:sp>
        <p:nvSpPr>
          <p:cNvPr id="3" name="Content Placeholder 2">
            <a:extLst>
              <a:ext uri="{FF2B5EF4-FFF2-40B4-BE49-F238E27FC236}">
                <a16:creationId xmlns:a16="http://schemas.microsoft.com/office/drawing/2014/main" id="{B81A48C4-25E3-B748-F3E3-87A163DCC266}"/>
              </a:ext>
            </a:extLst>
          </p:cNvPr>
          <p:cNvSpPr>
            <a:spLocks noGrp="1"/>
          </p:cNvSpPr>
          <p:nvPr>
            <p:ph idx="1"/>
          </p:nvPr>
        </p:nvSpPr>
        <p:spPr/>
        <p:txBody>
          <a:bodyPr>
            <a:noAutofit/>
          </a:bodyPr>
          <a:lstStyle/>
          <a:p>
            <a:pPr lvl="0"/>
            <a:r>
              <a:rPr lang="en-US" sz="1300" b="1" dirty="0"/>
              <a:t>Distribution Powers</a:t>
            </a:r>
            <a:r>
              <a:rPr lang="en-US" sz="1300" dirty="0"/>
              <a:t>: The trustee had sole responsibility and discretion regarding distribution to the beneficiaries. Having distribution powers held by an independent institutional trustee, as in this case, is clearly the safest route to plan to avoid the reach of creditors and for the same reasoning the reach of the IRS to cause estate inclusion.</a:t>
            </a:r>
          </a:p>
          <a:p>
            <a:pPr lvl="0"/>
            <a:r>
              <a:rPr lang="en-US" sz="1300" b="1" dirty="0"/>
              <a:t>Trust Administration Should Occur in the State</a:t>
            </a:r>
            <a:r>
              <a:rPr lang="en-US" sz="1300" dirty="0"/>
              <a:t>: Because merely holing passive private equity and a bank account may require such a minimal level of involvement by the trustee, deliberate efforts might be made to corroborate that the trustee is “materially participating in trust administration.” This could include evaluation of periodic distributions, signing governing documents as directed trustee for an underlying entity, holding periodic or annual trust administrative meetings, etc. For those creating any type of irrevocable trust plan, which invariably has asset protection benefits, even if not a DAPT, similar steps should be considered.</a:t>
            </a:r>
          </a:p>
          <a:p>
            <a:pPr lvl="0"/>
            <a:r>
              <a:rPr lang="en-US" sz="1300" b="1" dirty="0"/>
              <a:t>Use an Institutional Trustee in DAPT State</a:t>
            </a:r>
            <a:r>
              <a:rPr lang="en-US" sz="1300" dirty="0"/>
              <a:t>: You may need to hire an institutional trustee so that your trust can have sufficient nexus or connection to the favorable state whose laws you want to apply. But even if Uncle Joe lives in that state, weigh the benefits of using an institutional trustee that understands what is required for your trust to qualify and who has policies and procedures, and skilled personnel in place, to properly administer the trust. Family trustees, even if they live in the state you want to use, rarely have the expertise that an institutional trustee does. Yes, the institution will bill you, but that may be a cheap insurance policy to help backstop your plan.</a:t>
            </a:r>
          </a:p>
          <a:p>
            <a:pPr lvl="0"/>
            <a:r>
              <a:rPr lang="en-US" sz="1300" b="1" dirty="0"/>
              <a:t>Details Matter/Avoid Foot Faults</a:t>
            </a:r>
            <a:r>
              <a:rPr lang="en-US" sz="1300" dirty="0"/>
              <a:t>: All of this type of planning is complicated. It is probably impossible not to have some nitpick issues, or worse. But you should always try for 100% perfection because there is no way to determine how many minor mistakes can be made before a court (or the IRS) is swayed to rule against you. The Court noted in a footnote that the trust indicated an establishment date of July 13, 2007. But, the Trust document was dated April 30, 2007. Be careful with dates and all even seemingly inconsequential details to avoid an issue.</a:t>
            </a:r>
          </a:p>
        </p:txBody>
      </p:sp>
      <p:sp>
        <p:nvSpPr>
          <p:cNvPr id="4" name="Slide Number Placeholder 3">
            <a:extLst>
              <a:ext uri="{FF2B5EF4-FFF2-40B4-BE49-F238E27FC236}">
                <a16:creationId xmlns:a16="http://schemas.microsoft.com/office/drawing/2014/main" id="{CE0BE627-2D68-C2C4-B922-667BB3385E73}"/>
              </a:ext>
            </a:extLst>
          </p:cNvPr>
          <p:cNvSpPr>
            <a:spLocks noGrp="1"/>
          </p:cNvSpPr>
          <p:nvPr>
            <p:ph type="sldNum" sz="quarter" idx="12"/>
          </p:nvPr>
        </p:nvSpPr>
        <p:spPr/>
        <p:txBody>
          <a:bodyPr/>
          <a:lstStyle/>
          <a:p>
            <a:fld id="{E31375A4-56A4-47D6-9801-1991572033F7}" type="slidenum">
              <a:rPr lang="en-US" smtClean="0"/>
              <a:t>35</a:t>
            </a:fld>
            <a:endParaRPr lang="en-US" dirty="0"/>
          </a:p>
        </p:txBody>
      </p:sp>
    </p:spTree>
    <p:extLst>
      <p:ext uri="{BB962C8B-B14F-4D97-AF65-F5344CB8AC3E}">
        <p14:creationId xmlns:p14="http://schemas.microsoft.com/office/powerpoint/2010/main" val="232651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99C298-9AA0-3C5E-FA48-5671F7327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905104-1B3F-95CD-9E06-2256F502CEFA}"/>
              </a:ext>
            </a:extLst>
          </p:cNvPr>
          <p:cNvSpPr>
            <a:spLocks noGrp="1"/>
          </p:cNvSpPr>
          <p:nvPr>
            <p:ph type="title"/>
          </p:nvPr>
        </p:nvSpPr>
        <p:spPr/>
        <p:txBody>
          <a:bodyPr>
            <a:normAutofit/>
          </a:bodyPr>
          <a:lstStyle/>
          <a:p>
            <a:r>
              <a:rPr lang="en-US" dirty="0">
                <a:solidFill>
                  <a:schemeClr val="tx2"/>
                </a:solidFill>
              </a:rPr>
              <a:t>Access – new calculus</a:t>
            </a:r>
            <a:endParaRPr lang="en-US" cap="none" dirty="0">
              <a:solidFill>
                <a:schemeClr val="tx2"/>
              </a:solidFill>
            </a:endParaRPr>
          </a:p>
        </p:txBody>
      </p:sp>
      <p:sp>
        <p:nvSpPr>
          <p:cNvPr id="3" name="Text Placeholder 2">
            <a:extLst>
              <a:ext uri="{FF2B5EF4-FFF2-40B4-BE49-F238E27FC236}">
                <a16:creationId xmlns:a16="http://schemas.microsoft.com/office/drawing/2014/main" id="{3A593250-13EE-F7DA-D849-8058C056F276}"/>
              </a:ext>
            </a:extLst>
          </p:cNvPr>
          <p:cNvSpPr>
            <a:spLocks noGrp="1"/>
          </p:cNvSpPr>
          <p:nvPr>
            <p:ph type="body" idx="1"/>
          </p:nvPr>
        </p:nvSpPr>
        <p:spPr/>
        <p:txBody>
          <a:bodyPr>
            <a:normAutofit fontScale="77500" lnSpcReduction="20000"/>
          </a:bodyPr>
          <a:lstStyle/>
          <a:p>
            <a:r>
              <a:rPr lang="en-US" dirty="0"/>
              <a:t>For many clients access is key to move forward</a:t>
            </a:r>
          </a:p>
        </p:txBody>
      </p:sp>
    </p:spTree>
    <p:extLst>
      <p:ext uri="{BB962C8B-B14F-4D97-AF65-F5344CB8AC3E}">
        <p14:creationId xmlns:p14="http://schemas.microsoft.com/office/powerpoint/2010/main" val="195149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5E2A02-0D23-0D85-A3C2-CEE33D2A53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410C22-ADE8-324E-8C74-BEC6B3722D9D}"/>
              </a:ext>
            </a:extLst>
          </p:cNvPr>
          <p:cNvSpPr>
            <a:spLocks noGrp="1"/>
          </p:cNvSpPr>
          <p:nvPr>
            <p:ph type="title"/>
          </p:nvPr>
        </p:nvSpPr>
        <p:spPr/>
        <p:txBody>
          <a:bodyPr/>
          <a:lstStyle/>
          <a:p>
            <a:r>
              <a:rPr lang="en-US" cap="none" dirty="0">
                <a:solidFill>
                  <a:schemeClr val="tx2"/>
                </a:solidFill>
              </a:rPr>
              <a:t>The Post-OBBBA Access Analysis may be Different</a:t>
            </a:r>
          </a:p>
        </p:txBody>
      </p:sp>
      <p:sp>
        <p:nvSpPr>
          <p:cNvPr id="3" name="Content Placeholder 2">
            <a:extLst>
              <a:ext uri="{FF2B5EF4-FFF2-40B4-BE49-F238E27FC236}">
                <a16:creationId xmlns:a16="http://schemas.microsoft.com/office/drawing/2014/main" id="{ACFA9CAA-04C5-04EB-2C71-D9765AE903C2}"/>
              </a:ext>
            </a:extLst>
          </p:cNvPr>
          <p:cNvSpPr>
            <a:spLocks noGrp="1"/>
          </p:cNvSpPr>
          <p:nvPr>
            <p:ph idx="1"/>
          </p:nvPr>
        </p:nvSpPr>
        <p:spPr/>
        <p:txBody>
          <a:bodyPr>
            <a:normAutofit/>
          </a:bodyPr>
          <a:lstStyle/>
          <a:p>
            <a:r>
              <a:rPr lang="en-US" dirty="0"/>
              <a:t>Pre-OBBBA all advisers were planning for the 2026 reduction by half of the exemption. Access was an important consideration for many clients, but access was weighed against the risks of estate tax inclusion, and less accessible options may have prevailed.</a:t>
            </a:r>
          </a:p>
          <a:p>
            <a:r>
              <a:rPr lang="en-US" dirty="0"/>
              <a:t>Post-OBBBA.  Planning for both asset protection, growth in estates, and possible future adverse changes in estate tax rules, all remains important. Access remains an important consideration for many clients, but access was weighed against the risks of estate tax inclusion, but NOW more accessible options may prevail because the risk of estate inclusion occurring or mattering may be viewed as lower than it was pre-OBBBA. So now, more accessible options may be preferred by clients.</a:t>
            </a:r>
          </a:p>
          <a:p>
            <a:r>
              <a:rPr lang="en-US" dirty="0"/>
              <a:t>Bottom line you may see more DAPTs, hybrid DAPTs and SPATs then just SLATs as compared to pre-OBBBA.</a:t>
            </a:r>
          </a:p>
        </p:txBody>
      </p:sp>
      <p:sp>
        <p:nvSpPr>
          <p:cNvPr id="4" name="Slide Number Placeholder 3">
            <a:extLst>
              <a:ext uri="{FF2B5EF4-FFF2-40B4-BE49-F238E27FC236}">
                <a16:creationId xmlns:a16="http://schemas.microsoft.com/office/drawing/2014/main" id="{4247E2A6-97A0-4300-9C05-6A102C1D1DB3}"/>
              </a:ext>
            </a:extLst>
          </p:cNvPr>
          <p:cNvSpPr>
            <a:spLocks noGrp="1"/>
          </p:cNvSpPr>
          <p:nvPr>
            <p:ph type="sldNum" sz="quarter" idx="12"/>
          </p:nvPr>
        </p:nvSpPr>
        <p:spPr/>
        <p:txBody>
          <a:bodyPr/>
          <a:lstStyle/>
          <a:p>
            <a:fld id="{E31375A4-56A4-47D6-9801-1991572033F7}" type="slidenum">
              <a:rPr lang="en-US" smtClean="0"/>
              <a:t>37</a:t>
            </a:fld>
            <a:endParaRPr lang="en-US" dirty="0"/>
          </a:p>
        </p:txBody>
      </p:sp>
    </p:spTree>
    <p:extLst>
      <p:ext uri="{BB962C8B-B14F-4D97-AF65-F5344CB8AC3E}">
        <p14:creationId xmlns:p14="http://schemas.microsoft.com/office/powerpoint/2010/main" val="414753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1EB5D5-DB65-8AF7-5725-A82F33E6C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930CF9-8EF9-0A65-0626-E0640A7A1C40}"/>
              </a:ext>
            </a:extLst>
          </p:cNvPr>
          <p:cNvSpPr>
            <a:spLocks noGrp="1"/>
          </p:cNvSpPr>
          <p:nvPr>
            <p:ph type="title"/>
          </p:nvPr>
        </p:nvSpPr>
        <p:spPr/>
        <p:txBody>
          <a:bodyPr>
            <a:normAutofit/>
          </a:bodyPr>
          <a:lstStyle/>
          <a:p>
            <a:r>
              <a:rPr lang="en-US" dirty="0">
                <a:solidFill>
                  <a:schemeClr val="tx2"/>
                </a:solidFill>
              </a:rPr>
              <a:t>Access – SLAT, hybrid DAPT, SPAT, etc.</a:t>
            </a:r>
            <a:endParaRPr lang="en-US" cap="none" dirty="0">
              <a:solidFill>
                <a:schemeClr val="tx2"/>
              </a:solidFill>
            </a:endParaRPr>
          </a:p>
        </p:txBody>
      </p:sp>
      <p:sp>
        <p:nvSpPr>
          <p:cNvPr id="3" name="Text Placeholder 2">
            <a:extLst>
              <a:ext uri="{FF2B5EF4-FFF2-40B4-BE49-F238E27FC236}">
                <a16:creationId xmlns:a16="http://schemas.microsoft.com/office/drawing/2014/main" id="{BC639F99-4541-3EB9-1127-1421C36C68E1}"/>
              </a:ext>
            </a:extLst>
          </p:cNvPr>
          <p:cNvSpPr>
            <a:spLocks noGrp="1"/>
          </p:cNvSpPr>
          <p:nvPr>
            <p:ph type="body" idx="1"/>
          </p:nvPr>
        </p:nvSpPr>
        <p:spPr/>
        <p:txBody>
          <a:bodyPr>
            <a:normAutofit fontScale="77500" lnSpcReduction="20000"/>
          </a:bodyPr>
          <a:lstStyle/>
          <a:p>
            <a:r>
              <a:rPr lang="en-US" dirty="0"/>
              <a:t>For many clients access is key to move forward</a:t>
            </a:r>
          </a:p>
        </p:txBody>
      </p:sp>
    </p:spTree>
    <p:extLst>
      <p:ext uri="{BB962C8B-B14F-4D97-AF65-F5344CB8AC3E}">
        <p14:creationId xmlns:p14="http://schemas.microsoft.com/office/powerpoint/2010/main" val="348319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FC0570-CA17-5D14-3BDE-47B9DB65B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D3425-68D1-19DC-2AC2-37D7D40C773A}"/>
              </a:ext>
            </a:extLst>
          </p:cNvPr>
          <p:cNvSpPr>
            <a:spLocks noGrp="1"/>
          </p:cNvSpPr>
          <p:nvPr>
            <p:ph type="title"/>
          </p:nvPr>
        </p:nvSpPr>
        <p:spPr/>
        <p:txBody>
          <a:bodyPr/>
          <a:lstStyle/>
          <a:p>
            <a:r>
              <a:rPr lang="en-US" cap="none" dirty="0">
                <a:solidFill>
                  <a:schemeClr val="tx2"/>
                </a:solidFill>
              </a:rPr>
              <a:t>Acronym Access</a:t>
            </a:r>
          </a:p>
        </p:txBody>
      </p:sp>
      <p:sp>
        <p:nvSpPr>
          <p:cNvPr id="3" name="Content Placeholder 2">
            <a:extLst>
              <a:ext uri="{FF2B5EF4-FFF2-40B4-BE49-F238E27FC236}">
                <a16:creationId xmlns:a16="http://schemas.microsoft.com/office/drawing/2014/main" id="{2220F33F-DA6A-8BF3-8339-D4AC0CF54A10}"/>
              </a:ext>
            </a:extLst>
          </p:cNvPr>
          <p:cNvSpPr>
            <a:spLocks noGrp="1"/>
          </p:cNvSpPr>
          <p:nvPr>
            <p:ph idx="1"/>
          </p:nvPr>
        </p:nvSpPr>
        <p:spPr/>
        <p:txBody>
          <a:bodyPr>
            <a:noAutofit/>
          </a:bodyPr>
          <a:lstStyle/>
          <a:p>
            <a:pPr>
              <a:spcBef>
                <a:spcPts val="0"/>
              </a:spcBef>
            </a:pPr>
            <a:r>
              <a:rPr lang="en-US" sz="1500" b="1" dirty="0"/>
              <a:t>SLAT – </a:t>
            </a:r>
            <a:r>
              <a:rPr lang="en-US" sz="1500" dirty="0"/>
              <a:t>Spousal lifetime access trust. As the exemption grew it became common for couples to want to use up some of their estate tax exemption, but unless they were super-wealthy couples couldn’t give away assets they could not get access to. So, Husband created a trust for the wife and kids and the wife created a trust for husband and kids.  This provides access, although also a risk that the IRS or a creditor may assert the reciprocal trust doctrine to unwind the trusts.</a:t>
            </a:r>
          </a:p>
          <a:p>
            <a:pPr>
              <a:spcBef>
                <a:spcPts val="0"/>
              </a:spcBef>
            </a:pPr>
            <a:r>
              <a:rPr lang="en-US" sz="1500" b="1" dirty="0"/>
              <a:t>DAPT</a:t>
            </a:r>
            <a:r>
              <a:rPr lang="en-US" sz="1500" dirty="0"/>
              <a:t> – Domestic asset protection trust. This is a trust you can create for your spouse and kids but you too can be a beneficiary if you create the trust in one of the now 20+ states that permit these types of trusts. Conceptually, a DAPT (also called a self-settled trust because you created or settled it for yourself, or an asset protection trust because a goal is to protect the assets in the trust for yourself) is not all that different than the traditional ILIT (of course updated for modern trust drafting as mentioned above in the comments on SLATs) with an extra couple of sentences that permit you to be a beneficiary too. And, oh yes, if the state law where the DAPT is created requires certain language be included that should be included too.</a:t>
            </a:r>
          </a:p>
          <a:p>
            <a:pPr>
              <a:spcBef>
                <a:spcPts val="0"/>
              </a:spcBef>
            </a:pPr>
            <a:r>
              <a:rPr lang="en-US" sz="1500" b="1" dirty="0"/>
              <a:t>Hybrid DAPT </a:t>
            </a:r>
            <a:r>
              <a:rPr lang="en-US" sz="1500" dirty="0"/>
              <a:t>– this is a  potentially self-settled trust or DAPT just as in the preceding paragraph but you are not a beneficiary when the trust is first created. Instead, someone acting in a non-fiduciary capacity (e.g. not as a trustee) is give a limited power or right to add new beneficiaries to the trust. That new beneficiary can be you, or we can be more obtuse and say any descendant of your maternal grandmother. The Hybrid-DAPT is similar to the DAPT but instead of you being named there is a mechanism to add you in. The Hybrid-DAPT concept was created to address the concern of: “I live in a state that does not permit self-settled trusts so if I set up a self-settled trust in another state will my state respect it?” So someone in NJ or CA sets up a DAPT in AK or SD they might feel more comfy having it as a Hybrid-DAPT than a straight up DAPT. </a:t>
            </a:r>
          </a:p>
        </p:txBody>
      </p:sp>
      <p:sp>
        <p:nvSpPr>
          <p:cNvPr id="4" name="Slide Number Placeholder 3">
            <a:extLst>
              <a:ext uri="{FF2B5EF4-FFF2-40B4-BE49-F238E27FC236}">
                <a16:creationId xmlns:a16="http://schemas.microsoft.com/office/drawing/2014/main" id="{008F3E03-E64B-76CA-BE6F-959B43D6E2B8}"/>
              </a:ext>
            </a:extLst>
          </p:cNvPr>
          <p:cNvSpPr>
            <a:spLocks noGrp="1"/>
          </p:cNvSpPr>
          <p:nvPr>
            <p:ph type="sldNum" sz="quarter" idx="12"/>
          </p:nvPr>
        </p:nvSpPr>
        <p:spPr/>
        <p:txBody>
          <a:bodyPr/>
          <a:lstStyle/>
          <a:p>
            <a:fld id="{E31375A4-56A4-47D6-9801-1991572033F7}" type="slidenum">
              <a:rPr lang="en-US" smtClean="0"/>
              <a:t>39</a:t>
            </a:fld>
            <a:endParaRPr lang="en-US" dirty="0"/>
          </a:p>
        </p:txBody>
      </p:sp>
    </p:spTree>
    <p:extLst>
      <p:ext uri="{BB962C8B-B14F-4D97-AF65-F5344CB8AC3E}">
        <p14:creationId xmlns:p14="http://schemas.microsoft.com/office/powerpoint/2010/main" val="65795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4D28C2-79BC-9C30-B207-2C98CC765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7A651-18C9-E19E-0283-582F45B639AC}"/>
              </a:ext>
            </a:extLst>
          </p:cNvPr>
          <p:cNvSpPr>
            <a:spLocks noGrp="1"/>
          </p:cNvSpPr>
          <p:nvPr>
            <p:ph type="title"/>
          </p:nvPr>
        </p:nvSpPr>
        <p:spPr/>
        <p:txBody>
          <a:bodyPr/>
          <a:lstStyle/>
          <a:p>
            <a:r>
              <a:rPr lang="en-US" cap="none" dirty="0">
                <a:solidFill>
                  <a:schemeClr val="tx2"/>
                </a:solidFill>
              </a:rPr>
              <a:t>Non-Grantor Trust Background</a:t>
            </a:r>
          </a:p>
        </p:txBody>
      </p:sp>
      <p:sp>
        <p:nvSpPr>
          <p:cNvPr id="3" name="Content Placeholder 2">
            <a:extLst>
              <a:ext uri="{FF2B5EF4-FFF2-40B4-BE49-F238E27FC236}">
                <a16:creationId xmlns:a16="http://schemas.microsoft.com/office/drawing/2014/main" id="{7164E5FC-2648-CC1A-6383-5986551B6209}"/>
              </a:ext>
            </a:extLst>
          </p:cNvPr>
          <p:cNvSpPr>
            <a:spLocks noGrp="1"/>
          </p:cNvSpPr>
          <p:nvPr>
            <p:ph idx="1"/>
          </p:nvPr>
        </p:nvSpPr>
        <p:spPr/>
        <p:txBody>
          <a:bodyPr>
            <a:normAutofit/>
          </a:bodyPr>
          <a:lstStyle/>
          <a:p>
            <a:pPr algn="just"/>
            <a:r>
              <a:rPr lang="en-US" b="1" dirty="0">
                <a:solidFill>
                  <a:srgbClr val="0070C0"/>
                </a:solidFill>
              </a:rPr>
              <a:t>DNI</a:t>
            </a:r>
            <a:r>
              <a:rPr lang="en-US" dirty="0">
                <a:solidFill>
                  <a:schemeClr val="tx2"/>
                </a:solidFill>
              </a:rPr>
              <a:t> - Non-grantor trusts can deduct certain distributions made to trust beneficiaries. That is because, in general,  the beneficiaries receiving the distributions report that income on their personal income tax returns. </a:t>
            </a:r>
          </a:p>
          <a:p>
            <a:pPr algn="just"/>
            <a:r>
              <a:rPr lang="en-US" b="1" dirty="0">
                <a:solidFill>
                  <a:srgbClr val="0070C0"/>
                </a:solidFill>
              </a:rPr>
              <a:t>Compressed Tax Rates – Maybe</a:t>
            </a:r>
            <a:r>
              <a:rPr lang="en-US" dirty="0">
                <a:solidFill>
                  <a:schemeClr val="tx2"/>
                </a:solidFill>
              </a:rPr>
              <a:t>. To the extent that the trust retains income (i.e., it does not distribute it) that income is subject to trust income tax rates. Trusts face compressed income tax rates. Trust income is taxed at the highest 37% tax bracket in 2025; a trust pays the maximum federal income tax rate of 37% on taxable income over $15,650. In dramatic contrast a married couple filing a joint income tax return in 2025 reaches the maximum federal income tax rate of 37% on taxable income over $751,600 . </a:t>
            </a:r>
          </a:p>
          <a:p>
            <a:pPr algn="just"/>
            <a:r>
              <a:rPr lang="en-US" dirty="0">
                <a:solidFill>
                  <a:schemeClr val="tx2"/>
                </a:solidFill>
              </a:rPr>
              <a:t>Trust income may also be subject to the net investment income tax (“</a:t>
            </a:r>
            <a:r>
              <a:rPr lang="en-US" b="1" dirty="0">
                <a:solidFill>
                  <a:srgbClr val="0070C0"/>
                </a:solidFill>
              </a:rPr>
              <a:t>NIIT</a:t>
            </a:r>
            <a:r>
              <a:rPr lang="en-US" dirty="0">
                <a:solidFill>
                  <a:schemeClr val="tx2"/>
                </a:solidFill>
              </a:rPr>
              <a:t>”) of 3.8% (Code Section 1411).</a:t>
            </a:r>
          </a:p>
        </p:txBody>
      </p:sp>
      <p:sp>
        <p:nvSpPr>
          <p:cNvPr id="4" name="Slide Number Placeholder 3">
            <a:extLst>
              <a:ext uri="{FF2B5EF4-FFF2-40B4-BE49-F238E27FC236}">
                <a16:creationId xmlns:a16="http://schemas.microsoft.com/office/drawing/2014/main" id="{217A9AB6-9FC0-79AC-DAD0-EABA2315FB41}"/>
              </a:ext>
            </a:extLst>
          </p:cNvPr>
          <p:cNvSpPr>
            <a:spLocks noGrp="1"/>
          </p:cNvSpPr>
          <p:nvPr>
            <p:ph type="sldNum" sz="quarter" idx="12"/>
          </p:nvPr>
        </p:nvSpPr>
        <p:spPr/>
        <p:txBody>
          <a:bodyPr/>
          <a:lstStyle/>
          <a:p>
            <a:fld id="{E31375A4-56A4-47D6-9801-1991572033F7}" type="slidenum">
              <a:rPr lang="en-US" smtClean="0"/>
              <a:t>4</a:t>
            </a:fld>
            <a:endParaRPr lang="en-US" dirty="0"/>
          </a:p>
        </p:txBody>
      </p:sp>
    </p:spTree>
    <p:extLst>
      <p:ext uri="{BB962C8B-B14F-4D97-AF65-F5344CB8AC3E}">
        <p14:creationId xmlns:p14="http://schemas.microsoft.com/office/powerpoint/2010/main" val="6268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C270F8-6718-2361-C0FE-CAE896153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41320-0D36-593B-875B-22F67C12E6EC}"/>
              </a:ext>
            </a:extLst>
          </p:cNvPr>
          <p:cNvSpPr>
            <a:spLocks noGrp="1"/>
          </p:cNvSpPr>
          <p:nvPr>
            <p:ph type="title"/>
          </p:nvPr>
        </p:nvSpPr>
        <p:spPr/>
        <p:txBody>
          <a:bodyPr/>
          <a:lstStyle/>
          <a:p>
            <a:r>
              <a:rPr lang="en-US" cap="none" dirty="0">
                <a:solidFill>
                  <a:schemeClr val="tx2"/>
                </a:solidFill>
              </a:rPr>
              <a:t>Acronym Access</a:t>
            </a:r>
          </a:p>
        </p:txBody>
      </p:sp>
      <p:sp>
        <p:nvSpPr>
          <p:cNvPr id="3" name="Content Placeholder 2">
            <a:extLst>
              <a:ext uri="{FF2B5EF4-FFF2-40B4-BE49-F238E27FC236}">
                <a16:creationId xmlns:a16="http://schemas.microsoft.com/office/drawing/2014/main" id="{097FE986-6D92-BB82-FF6F-7C892F08F8A2}"/>
              </a:ext>
            </a:extLst>
          </p:cNvPr>
          <p:cNvSpPr>
            <a:spLocks noGrp="1"/>
          </p:cNvSpPr>
          <p:nvPr>
            <p:ph idx="1"/>
          </p:nvPr>
        </p:nvSpPr>
        <p:spPr/>
        <p:txBody>
          <a:bodyPr>
            <a:normAutofit fontScale="62500" lnSpcReduction="20000"/>
          </a:bodyPr>
          <a:lstStyle/>
          <a:p>
            <a:r>
              <a:rPr lang="en-US" sz="2400" b="1" dirty="0"/>
              <a:t>SPAT </a:t>
            </a:r>
            <a:r>
              <a:rPr lang="en-US" sz="2400" dirty="0"/>
              <a:t>– Special power of appointment trust. So, consider again that you live in a state whose laws don’t permit self-settled trusts or DAPTs. Your lawyer offers you a Hybrid-DAPT, but your wealth adviser suggests you can do one better by getting a SPAT (and you’re immediately thinking you can brag to your golf partners: “Hey we just got SPATs.” The idea of the SPAT mechanism a person acting in a non-fiduciary capacity (not a trustee) can direct the trustee to make a distribution to you. That person, just like in the Hybrid-DAPT holds a limited or special power to direct the trustee to make a payment of trust assets to you. What’s the key legal or conceptual difference between a SPAT and Hybrid-DAPT? Well, in the DAPT or Hybrid-DAPT you either are or become a beneficiary of the trust. So, if you live in a state that doesn’t permit self-settled trusts (i.e., any state other than the current 19 states that do permit them), if you become a beneficiary there is a risk that your state courts if you are sued will try to attack the trust arguing that your home state laws, not the laws of the DAPT state, should apply. How big is that risk? Like most estate planning techniques no one can measure or quantify it. Some commentators suggest that there have been very few cases unraveling these types of trusts in the more than 20 years since self-settled trust legislation was first introduced in the US (The Alaska Trust Act became effective on April 2, 1997, as a counter to the foreign asset protection trusts that had been in use for much longer). Most or some might argue all of those cases were bad fact cases where those involved did bad planning or bad acts or both. Other pundits may argue that there are Constitutional issues and that a non-DAPT state could pierce a self-settled trust even if properly formed in one of the current 19 states that permit them. Given the potential murkiness of this some smart estate planners “created” this new concept they called a SPAT. The word created is in quotation marks because the use of special or limited powers to appoint trust assets has been around for a long time, they just kinda tweak the context or application of it in a creative way. Why might a SPAT be a safer option than a DAPT or Hybrid-DAPT? Because, the argument goes, you are never a beneficiary of the trust. The trustee never can make a decision about giving you a distribution but is directed to do so by a third party (independent person).</a:t>
            </a:r>
          </a:p>
          <a:p>
            <a:endParaRPr lang="en-US" dirty="0"/>
          </a:p>
        </p:txBody>
      </p:sp>
      <p:sp>
        <p:nvSpPr>
          <p:cNvPr id="4" name="Slide Number Placeholder 3">
            <a:extLst>
              <a:ext uri="{FF2B5EF4-FFF2-40B4-BE49-F238E27FC236}">
                <a16:creationId xmlns:a16="http://schemas.microsoft.com/office/drawing/2014/main" id="{4E473B3B-D07C-B524-73B0-03E6B8C49E28}"/>
              </a:ext>
            </a:extLst>
          </p:cNvPr>
          <p:cNvSpPr>
            <a:spLocks noGrp="1"/>
          </p:cNvSpPr>
          <p:nvPr>
            <p:ph type="sldNum" sz="quarter" idx="12"/>
          </p:nvPr>
        </p:nvSpPr>
        <p:spPr/>
        <p:txBody>
          <a:bodyPr/>
          <a:lstStyle/>
          <a:p>
            <a:fld id="{E31375A4-56A4-47D6-9801-1991572033F7}" type="slidenum">
              <a:rPr lang="en-US" smtClean="0"/>
              <a:t>40</a:t>
            </a:fld>
            <a:endParaRPr lang="en-US" dirty="0"/>
          </a:p>
        </p:txBody>
      </p:sp>
    </p:spTree>
    <p:extLst>
      <p:ext uri="{BB962C8B-B14F-4D97-AF65-F5344CB8AC3E}">
        <p14:creationId xmlns:p14="http://schemas.microsoft.com/office/powerpoint/2010/main" val="59922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764E83-EAD0-74E2-A496-B9FAA0735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FD1A84-8950-A308-7574-9E2AD3D4FC05}"/>
              </a:ext>
            </a:extLst>
          </p:cNvPr>
          <p:cNvSpPr>
            <a:spLocks noGrp="1"/>
          </p:cNvSpPr>
          <p:nvPr>
            <p:ph type="title"/>
          </p:nvPr>
        </p:nvSpPr>
        <p:spPr/>
        <p:txBody>
          <a:bodyPr/>
          <a:lstStyle/>
          <a:p>
            <a:r>
              <a:rPr lang="en-US" cap="none" dirty="0">
                <a:solidFill>
                  <a:schemeClr val="tx2"/>
                </a:solidFill>
              </a:rPr>
              <a:t>Acronym Access</a:t>
            </a:r>
          </a:p>
        </p:txBody>
      </p:sp>
      <p:sp>
        <p:nvSpPr>
          <p:cNvPr id="3" name="Content Placeholder 2">
            <a:extLst>
              <a:ext uri="{FF2B5EF4-FFF2-40B4-BE49-F238E27FC236}">
                <a16:creationId xmlns:a16="http://schemas.microsoft.com/office/drawing/2014/main" id="{29670F71-6B4A-E158-319D-6BF665D08986}"/>
              </a:ext>
            </a:extLst>
          </p:cNvPr>
          <p:cNvSpPr>
            <a:spLocks noGrp="1"/>
          </p:cNvSpPr>
          <p:nvPr>
            <p:ph idx="1"/>
          </p:nvPr>
        </p:nvSpPr>
        <p:spPr/>
        <p:txBody>
          <a:bodyPr>
            <a:normAutofit fontScale="92500" lnSpcReduction="20000"/>
          </a:bodyPr>
          <a:lstStyle/>
          <a:p>
            <a:r>
              <a:rPr lang="en-US" b="1" dirty="0"/>
              <a:t>Back Door SLAT</a:t>
            </a:r>
            <a:r>
              <a:rPr lang="en-US" dirty="0"/>
              <a:t> - Some state laws permit say the husband to establish a trust for the wife, and the wife can, on her death appoint (doesn’t that sound a bit SPAT-like?) the assets in trust back to the husband. That appointment back could be to a trust for husband (the spouse that set up the initial trust) and descendants. So that new or second trust funded on the wife’s death is kinda like the bypass or credit shelter trust that has commonly been used in wills for decades. It is also kinda like the traditional insurance trust. The result is kinda like having a Hybrid-DAPT that adds the husband back as a beneficiary of a new or second trust when the wife dies. So, why is it called a “Back Door SLAT?” Because the husband is added back as a beneficiary after the wife dies, kinda as if through the back door. Understand that you have to be sure that the state law of the state where you create this so-called back door SLAT permits this type of planning. If state law doesn’t facilitate this the second or back door trust that names the husband could be treated as a self-settled trust and therefore be reachable by the husband’s creditors and included in his taxable estate effectively ruining the plan. While you could certainly set this all up in one of the 19 states that permit self-settled trusts, many other states that do not have self-settled trust laws, have enacted special rules to permit this trust for wife with appointment back to husband, or if you prefer, Back Door SLAT, technique to work. You just have to check your state’s laws. But many of these special laws have pretty specific requirements that have to be met to qualify for this treatment. </a:t>
            </a:r>
          </a:p>
        </p:txBody>
      </p:sp>
      <p:sp>
        <p:nvSpPr>
          <p:cNvPr id="4" name="Slide Number Placeholder 3">
            <a:extLst>
              <a:ext uri="{FF2B5EF4-FFF2-40B4-BE49-F238E27FC236}">
                <a16:creationId xmlns:a16="http://schemas.microsoft.com/office/drawing/2014/main" id="{66483CE7-2A9A-98D2-3FCB-AE754C5D7885}"/>
              </a:ext>
            </a:extLst>
          </p:cNvPr>
          <p:cNvSpPr>
            <a:spLocks noGrp="1"/>
          </p:cNvSpPr>
          <p:nvPr>
            <p:ph type="sldNum" sz="quarter" idx="12"/>
          </p:nvPr>
        </p:nvSpPr>
        <p:spPr/>
        <p:txBody>
          <a:bodyPr/>
          <a:lstStyle/>
          <a:p>
            <a:fld id="{E31375A4-56A4-47D6-9801-1991572033F7}" type="slidenum">
              <a:rPr lang="en-US" smtClean="0"/>
              <a:t>41</a:t>
            </a:fld>
            <a:endParaRPr lang="en-US" dirty="0"/>
          </a:p>
        </p:txBody>
      </p:sp>
    </p:spTree>
    <p:extLst>
      <p:ext uri="{BB962C8B-B14F-4D97-AF65-F5344CB8AC3E}">
        <p14:creationId xmlns:p14="http://schemas.microsoft.com/office/powerpoint/2010/main" val="14260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42C27D-D3EC-1D4E-734A-3A906645F1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26BD4-A0EC-AF60-8ADC-A254529E2A85}"/>
              </a:ext>
            </a:extLst>
          </p:cNvPr>
          <p:cNvSpPr>
            <a:spLocks noGrp="1"/>
          </p:cNvSpPr>
          <p:nvPr>
            <p:ph type="title"/>
          </p:nvPr>
        </p:nvSpPr>
        <p:spPr/>
        <p:txBody>
          <a:bodyPr/>
          <a:lstStyle/>
          <a:p>
            <a:r>
              <a:rPr lang="en-US" cap="none" dirty="0">
                <a:solidFill>
                  <a:schemeClr val="tx2"/>
                </a:solidFill>
              </a:rPr>
              <a:t>Acronym Planning Risk Assessment</a:t>
            </a:r>
          </a:p>
        </p:txBody>
      </p:sp>
      <p:sp>
        <p:nvSpPr>
          <p:cNvPr id="3" name="Content Placeholder 2">
            <a:extLst>
              <a:ext uri="{FF2B5EF4-FFF2-40B4-BE49-F238E27FC236}">
                <a16:creationId xmlns:a16="http://schemas.microsoft.com/office/drawing/2014/main" id="{D1A5A009-5DAB-AD4B-1B01-EB371AFDA219}"/>
              </a:ext>
            </a:extLst>
          </p:cNvPr>
          <p:cNvSpPr>
            <a:spLocks noGrp="1"/>
          </p:cNvSpPr>
          <p:nvPr>
            <p:ph idx="1"/>
          </p:nvPr>
        </p:nvSpPr>
        <p:spPr/>
        <p:txBody>
          <a:bodyPr/>
          <a:lstStyle/>
          <a:p>
            <a:r>
              <a:rPr lang="en-US" dirty="0"/>
              <a:t>No one can tell you: “Geeze, adding a Hybrid-DAPT provision to your SLAT (which is just a fancy ILIT) will add a 12% increase in the likelihood of estate inclusion.” </a:t>
            </a:r>
            <a:r>
              <a:rPr lang="en-US" b="1" dirty="0">
                <a:solidFill>
                  <a:srgbClr val="0070C0"/>
                </a:solidFill>
              </a:rPr>
              <a:t>There just are no measuring sticks for any of this. </a:t>
            </a:r>
          </a:p>
          <a:p>
            <a:r>
              <a:rPr lang="en-US" dirty="0"/>
              <a:t>But, you should know with confidence that </a:t>
            </a:r>
            <a:r>
              <a:rPr lang="en-US" b="1" dirty="0">
                <a:solidFill>
                  <a:srgbClr val="0070C0"/>
                </a:solidFill>
              </a:rPr>
              <a:t>properly administering whatever trust and mechanisms may reduce those risks</a:t>
            </a:r>
            <a:r>
              <a:rPr lang="en-US" dirty="0"/>
              <a:t>. But, and now you’re expecting the point, that too cannot be measured.</a:t>
            </a:r>
          </a:p>
          <a:p>
            <a:endParaRPr lang="en-US" dirty="0"/>
          </a:p>
        </p:txBody>
      </p:sp>
      <p:sp>
        <p:nvSpPr>
          <p:cNvPr id="4" name="Slide Number Placeholder 3">
            <a:extLst>
              <a:ext uri="{FF2B5EF4-FFF2-40B4-BE49-F238E27FC236}">
                <a16:creationId xmlns:a16="http://schemas.microsoft.com/office/drawing/2014/main" id="{2DF332FC-A4B5-28A4-5CCC-C7AE30B25BB1}"/>
              </a:ext>
            </a:extLst>
          </p:cNvPr>
          <p:cNvSpPr>
            <a:spLocks noGrp="1"/>
          </p:cNvSpPr>
          <p:nvPr>
            <p:ph type="sldNum" sz="quarter" idx="12"/>
          </p:nvPr>
        </p:nvSpPr>
        <p:spPr/>
        <p:txBody>
          <a:bodyPr/>
          <a:lstStyle/>
          <a:p>
            <a:fld id="{E31375A4-56A4-47D6-9801-1991572033F7}" type="slidenum">
              <a:rPr lang="en-US" smtClean="0"/>
              <a:t>42</a:t>
            </a:fld>
            <a:endParaRPr lang="en-US" dirty="0"/>
          </a:p>
        </p:txBody>
      </p:sp>
    </p:spTree>
    <p:extLst>
      <p:ext uri="{BB962C8B-B14F-4D97-AF65-F5344CB8AC3E}">
        <p14:creationId xmlns:p14="http://schemas.microsoft.com/office/powerpoint/2010/main" val="204709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1EFF3C-D7F2-4BC0-28C7-8B1CF2D8F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8E29E-2EE7-C173-71E3-04FE4F4545A0}"/>
              </a:ext>
            </a:extLst>
          </p:cNvPr>
          <p:cNvSpPr>
            <a:spLocks noGrp="1"/>
          </p:cNvSpPr>
          <p:nvPr>
            <p:ph type="title"/>
          </p:nvPr>
        </p:nvSpPr>
        <p:spPr/>
        <p:txBody>
          <a:bodyPr/>
          <a:lstStyle/>
          <a:p>
            <a:r>
              <a:rPr lang="en-US" cap="none" dirty="0">
                <a:solidFill>
                  <a:schemeClr val="tx2"/>
                </a:solidFill>
              </a:rPr>
              <a:t>Which Acronym Should You Use?</a:t>
            </a:r>
          </a:p>
        </p:txBody>
      </p:sp>
      <p:sp>
        <p:nvSpPr>
          <p:cNvPr id="3" name="Content Placeholder 2">
            <a:extLst>
              <a:ext uri="{FF2B5EF4-FFF2-40B4-BE49-F238E27FC236}">
                <a16:creationId xmlns:a16="http://schemas.microsoft.com/office/drawing/2014/main" id="{EE66C55F-0429-3A81-D00D-62F30CD5B3E9}"/>
              </a:ext>
            </a:extLst>
          </p:cNvPr>
          <p:cNvSpPr>
            <a:spLocks noGrp="1"/>
          </p:cNvSpPr>
          <p:nvPr>
            <p:ph idx="1"/>
          </p:nvPr>
        </p:nvSpPr>
        <p:spPr/>
        <p:txBody>
          <a:bodyPr/>
          <a:lstStyle/>
          <a:p>
            <a:r>
              <a:rPr lang="en-US" dirty="0"/>
              <a:t>So should you use an ILIT, SLAT, DAPT, Hybrid-DAPT or Back Door SLAT? </a:t>
            </a:r>
          </a:p>
          <a:p>
            <a:r>
              <a:rPr lang="en-US" dirty="0"/>
              <a:t>The reality is that if you and your spouse are both setting up trusts and doing planning you might </a:t>
            </a:r>
            <a:r>
              <a:rPr lang="en-US" b="1" dirty="0">
                <a:solidFill>
                  <a:srgbClr val="0070C0"/>
                </a:solidFill>
              </a:rPr>
              <a:t>each pick a different acronym so that the rights you each have after the trusts are created are different.</a:t>
            </a:r>
            <a:r>
              <a:rPr lang="en-US" dirty="0"/>
              <a:t> </a:t>
            </a:r>
          </a:p>
          <a:p>
            <a:r>
              <a:rPr lang="en-US" dirty="0"/>
              <a:t>That is important to avoid a tax and creditor protection trap known as the “Reciprocal Trust Doctrine.” Under that doctrine if the trusts are too similar, if you and your spouse are essentially left in the same economic position after the trust plan as before, the trusts can be uncrossed and your plan may fail.</a:t>
            </a:r>
          </a:p>
        </p:txBody>
      </p:sp>
      <p:sp>
        <p:nvSpPr>
          <p:cNvPr id="4" name="Slide Number Placeholder 3">
            <a:extLst>
              <a:ext uri="{FF2B5EF4-FFF2-40B4-BE49-F238E27FC236}">
                <a16:creationId xmlns:a16="http://schemas.microsoft.com/office/drawing/2014/main" id="{D08E0725-1169-10CC-6E41-B9EA4E367382}"/>
              </a:ext>
            </a:extLst>
          </p:cNvPr>
          <p:cNvSpPr>
            <a:spLocks noGrp="1"/>
          </p:cNvSpPr>
          <p:nvPr>
            <p:ph type="sldNum" sz="quarter" idx="12"/>
          </p:nvPr>
        </p:nvSpPr>
        <p:spPr/>
        <p:txBody>
          <a:bodyPr/>
          <a:lstStyle/>
          <a:p>
            <a:fld id="{E31375A4-56A4-47D6-9801-1991572033F7}" type="slidenum">
              <a:rPr lang="en-US" smtClean="0"/>
              <a:t>43</a:t>
            </a:fld>
            <a:endParaRPr lang="en-US" dirty="0"/>
          </a:p>
        </p:txBody>
      </p:sp>
    </p:spTree>
    <p:extLst>
      <p:ext uri="{BB962C8B-B14F-4D97-AF65-F5344CB8AC3E}">
        <p14:creationId xmlns:p14="http://schemas.microsoft.com/office/powerpoint/2010/main" val="242532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4729B4-1AD8-7AD8-5A60-45AB65388A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179961-1302-9290-FFCB-A9C7160B2C41}"/>
              </a:ext>
            </a:extLst>
          </p:cNvPr>
          <p:cNvSpPr>
            <a:spLocks noGrp="1"/>
          </p:cNvSpPr>
          <p:nvPr>
            <p:ph type="title"/>
          </p:nvPr>
        </p:nvSpPr>
        <p:spPr/>
        <p:txBody>
          <a:bodyPr>
            <a:normAutofit/>
          </a:bodyPr>
          <a:lstStyle/>
          <a:p>
            <a:r>
              <a:rPr lang="en-US" dirty="0">
                <a:solidFill>
                  <a:schemeClr val="tx2"/>
                </a:solidFill>
              </a:rPr>
              <a:t>Access – Flexible beneficiaries</a:t>
            </a:r>
            <a:endParaRPr lang="en-US" cap="none" dirty="0">
              <a:solidFill>
                <a:schemeClr val="tx2"/>
              </a:solidFill>
            </a:endParaRPr>
          </a:p>
        </p:txBody>
      </p:sp>
      <p:sp>
        <p:nvSpPr>
          <p:cNvPr id="3" name="Text Placeholder 2">
            <a:extLst>
              <a:ext uri="{FF2B5EF4-FFF2-40B4-BE49-F238E27FC236}">
                <a16:creationId xmlns:a16="http://schemas.microsoft.com/office/drawing/2014/main" id="{F0CCBF44-A08C-FE79-211A-AB83EB09130E}"/>
              </a:ext>
            </a:extLst>
          </p:cNvPr>
          <p:cNvSpPr>
            <a:spLocks noGrp="1"/>
          </p:cNvSpPr>
          <p:nvPr>
            <p:ph type="body" idx="1"/>
          </p:nvPr>
        </p:nvSpPr>
        <p:spPr/>
        <p:txBody>
          <a:bodyPr>
            <a:normAutofit fontScale="77500" lnSpcReduction="20000"/>
          </a:bodyPr>
          <a:lstStyle/>
          <a:p>
            <a:r>
              <a:rPr lang="en-US" dirty="0"/>
              <a:t>For many clients access is key to move forward</a:t>
            </a:r>
          </a:p>
        </p:txBody>
      </p:sp>
    </p:spTree>
    <p:extLst>
      <p:ext uri="{BB962C8B-B14F-4D97-AF65-F5344CB8AC3E}">
        <p14:creationId xmlns:p14="http://schemas.microsoft.com/office/powerpoint/2010/main" val="49802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23A107-C226-D798-746B-F17C5A244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BD751-0142-1C5A-732C-9F8546D01230}"/>
              </a:ext>
            </a:extLst>
          </p:cNvPr>
          <p:cNvSpPr>
            <a:spLocks noGrp="1"/>
          </p:cNvSpPr>
          <p:nvPr>
            <p:ph type="title"/>
          </p:nvPr>
        </p:nvSpPr>
        <p:spPr/>
        <p:txBody>
          <a:bodyPr/>
          <a:lstStyle/>
          <a:p>
            <a:r>
              <a:rPr lang="en-US" cap="none" dirty="0">
                <a:solidFill>
                  <a:schemeClr val="tx2"/>
                </a:solidFill>
              </a:rPr>
              <a:t>Flexible Beneficiary Trusts for Access, Tax Planning and More</a:t>
            </a:r>
          </a:p>
        </p:txBody>
      </p:sp>
      <p:sp>
        <p:nvSpPr>
          <p:cNvPr id="3" name="Content Placeholder 2">
            <a:extLst>
              <a:ext uri="{FF2B5EF4-FFF2-40B4-BE49-F238E27FC236}">
                <a16:creationId xmlns:a16="http://schemas.microsoft.com/office/drawing/2014/main" id="{C5AEC774-E4A9-080F-F88A-0D44DF02AD0E}"/>
              </a:ext>
            </a:extLst>
          </p:cNvPr>
          <p:cNvSpPr>
            <a:spLocks noGrp="1"/>
          </p:cNvSpPr>
          <p:nvPr>
            <p:ph idx="1"/>
          </p:nvPr>
        </p:nvSpPr>
        <p:spPr/>
        <p:txBody>
          <a:bodyPr>
            <a:normAutofit/>
          </a:bodyPr>
          <a:lstStyle/>
          <a:p>
            <a:r>
              <a:rPr lang="en-US" dirty="0"/>
              <a:t>Adding a broader array of beneficiaries is not mandated and, in fact, is rarely used. But adding a broader array of beneficiaries is discretionary and may facilitate income tax reduction and more. The “flexible” beneficiaries don’t have to be used if incorporated into a trust but may when and as appropriate. </a:t>
            </a:r>
          </a:p>
          <a:p>
            <a:r>
              <a:rPr lang="en-US" dirty="0"/>
              <a:t>If you choose to distribute all income every year to an individual beneficiary, the Flexible Beneficiary Trust format may not help much. But in many if not most trusts simply distributing all trust income is not optimal, Because distributing all income negates income tax planning and asset protection planning.</a:t>
            </a:r>
          </a:p>
          <a:p>
            <a:r>
              <a:rPr lang="en-US" dirty="0"/>
              <a:t>Introducing different types of beneficiaries, that might be deemed to have received the income so it is “taxable” to them, may save income tax at the trust level.  This will also permit tax benefits without forcing distributions to actually be made to beneficiaries so it can facilitate protecting beneficiaries from loss of governmental benefits and creditor claims.</a:t>
            </a:r>
          </a:p>
        </p:txBody>
      </p:sp>
      <p:sp>
        <p:nvSpPr>
          <p:cNvPr id="4" name="Slide Number Placeholder 3">
            <a:extLst>
              <a:ext uri="{FF2B5EF4-FFF2-40B4-BE49-F238E27FC236}">
                <a16:creationId xmlns:a16="http://schemas.microsoft.com/office/drawing/2014/main" id="{C1747E5A-06A3-56C6-E877-CFD070711131}"/>
              </a:ext>
            </a:extLst>
          </p:cNvPr>
          <p:cNvSpPr>
            <a:spLocks noGrp="1"/>
          </p:cNvSpPr>
          <p:nvPr>
            <p:ph type="sldNum" sz="quarter" idx="12"/>
          </p:nvPr>
        </p:nvSpPr>
        <p:spPr/>
        <p:txBody>
          <a:bodyPr/>
          <a:lstStyle/>
          <a:p>
            <a:fld id="{E31375A4-56A4-47D6-9801-1991572033F7}" type="slidenum">
              <a:rPr lang="en-US" smtClean="0"/>
              <a:t>45</a:t>
            </a:fld>
            <a:endParaRPr lang="en-US" dirty="0"/>
          </a:p>
        </p:txBody>
      </p:sp>
    </p:spTree>
    <p:extLst>
      <p:ext uri="{BB962C8B-B14F-4D97-AF65-F5344CB8AC3E}">
        <p14:creationId xmlns:p14="http://schemas.microsoft.com/office/powerpoint/2010/main" val="358854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BC20E9-759F-87DE-7C84-5E9B410D4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D37A2A-B464-4F3E-D77D-F8D0FC1CB42C}"/>
              </a:ext>
            </a:extLst>
          </p:cNvPr>
          <p:cNvSpPr>
            <a:spLocks noGrp="1"/>
          </p:cNvSpPr>
          <p:nvPr>
            <p:ph type="title"/>
          </p:nvPr>
        </p:nvSpPr>
        <p:spPr/>
        <p:txBody>
          <a:bodyPr/>
          <a:lstStyle/>
          <a:p>
            <a:r>
              <a:rPr lang="en-US" cap="none" dirty="0">
                <a:solidFill>
                  <a:schemeClr val="tx2"/>
                </a:solidFill>
              </a:rPr>
              <a:t>Flexible Beneficiary Trusts for Access, Tax Planning and More</a:t>
            </a:r>
          </a:p>
        </p:txBody>
      </p:sp>
      <p:sp>
        <p:nvSpPr>
          <p:cNvPr id="3" name="Content Placeholder 2">
            <a:extLst>
              <a:ext uri="{FF2B5EF4-FFF2-40B4-BE49-F238E27FC236}">
                <a16:creationId xmlns:a16="http://schemas.microsoft.com/office/drawing/2014/main" id="{FDCEA355-93D2-2CCE-8F92-D2A2E6649DDF}"/>
              </a:ext>
            </a:extLst>
          </p:cNvPr>
          <p:cNvSpPr>
            <a:spLocks noGrp="1"/>
          </p:cNvSpPr>
          <p:nvPr>
            <p:ph idx="1"/>
          </p:nvPr>
        </p:nvSpPr>
        <p:spPr/>
        <p:txBody>
          <a:bodyPr>
            <a:normAutofit/>
          </a:bodyPr>
          <a:lstStyle/>
          <a:p>
            <a:r>
              <a:rPr lang="en-US" dirty="0"/>
              <a:t>Section 663 allows the trustee to elect to treat any distribution made within 65-days of the close of the trust’s tax year (generally December 31) which usually is March 4 of the following year as though it were made in the prior tax year up to the extent of DNI.</a:t>
            </a:r>
          </a:p>
          <a:p>
            <a:r>
              <a:rPr lang="en-US" dirty="0"/>
              <a:t>By working with the tax advisers (e.g., CPAs, trust officers and attorneys) of the family members, a determination can be made as to whom (or to what as it may not be an individual) income should be distributed.</a:t>
            </a:r>
          </a:p>
          <a:p>
            <a:r>
              <a:rPr lang="en-US" dirty="0"/>
              <a:t>So, the trustee can determine results for a given tax year and then within 65 days in consultation with the trust’s advisers determine whether distributions deemed made in the prior year should be made to individual or flexible beneficiaries or a combination of them.</a:t>
            </a:r>
          </a:p>
        </p:txBody>
      </p:sp>
      <p:sp>
        <p:nvSpPr>
          <p:cNvPr id="4" name="Slide Number Placeholder 3">
            <a:extLst>
              <a:ext uri="{FF2B5EF4-FFF2-40B4-BE49-F238E27FC236}">
                <a16:creationId xmlns:a16="http://schemas.microsoft.com/office/drawing/2014/main" id="{5D4997D9-2A0B-5C86-DC5A-10CE74C88738}"/>
              </a:ext>
            </a:extLst>
          </p:cNvPr>
          <p:cNvSpPr>
            <a:spLocks noGrp="1"/>
          </p:cNvSpPr>
          <p:nvPr>
            <p:ph type="sldNum" sz="quarter" idx="12"/>
          </p:nvPr>
        </p:nvSpPr>
        <p:spPr/>
        <p:txBody>
          <a:bodyPr/>
          <a:lstStyle/>
          <a:p>
            <a:fld id="{E31375A4-56A4-47D6-9801-1991572033F7}" type="slidenum">
              <a:rPr lang="en-US" smtClean="0"/>
              <a:t>46</a:t>
            </a:fld>
            <a:endParaRPr lang="en-US" dirty="0"/>
          </a:p>
        </p:txBody>
      </p:sp>
    </p:spTree>
    <p:extLst>
      <p:ext uri="{BB962C8B-B14F-4D97-AF65-F5344CB8AC3E}">
        <p14:creationId xmlns:p14="http://schemas.microsoft.com/office/powerpoint/2010/main" val="187942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6CA792-2F53-B984-1C84-F2B5CE19E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5D9C95-6F1E-6648-B5BC-1F61F1A2AA69}"/>
              </a:ext>
            </a:extLst>
          </p:cNvPr>
          <p:cNvSpPr>
            <a:spLocks noGrp="1"/>
          </p:cNvSpPr>
          <p:nvPr>
            <p:ph type="title"/>
          </p:nvPr>
        </p:nvSpPr>
        <p:spPr/>
        <p:txBody>
          <a:bodyPr/>
          <a:lstStyle/>
          <a:p>
            <a:r>
              <a:rPr lang="en-US" cap="none" dirty="0">
                <a:solidFill>
                  <a:schemeClr val="tx2"/>
                </a:solidFill>
              </a:rPr>
              <a:t>Flexible Beneficiaries to Consider Adding</a:t>
            </a:r>
          </a:p>
        </p:txBody>
      </p:sp>
      <p:sp>
        <p:nvSpPr>
          <p:cNvPr id="3" name="Content Placeholder 2">
            <a:extLst>
              <a:ext uri="{FF2B5EF4-FFF2-40B4-BE49-F238E27FC236}">
                <a16:creationId xmlns:a16="http://schemas.microsoft.com/office/drawing/2014/main" id="{4BE1C2AA-8893-6DDE-65FB-F1E27430460A}"/>
              </a:ext>
            </a:extLst>
          </p:cNvPr>
          <p:cNvSpPr>
            <a:spLocks noGrp="1"/>
          </p:cNvSpPr>
          <p:nvPr>
            <p:ph idx="1"/>
          </p:nvPr>
        </p:nvSpPr>
        <p:spPr/>
        <p:txBody>
          <a:bodyPr>
            <a:normAutofit fontScale="85000" lnSpcReduction="20000"/>
          </a:bodyPr>
          <a:lstStyle/>
          <a:p>
            <a:pPr>
              <a:spcBef>
                <a:spcPts val="600"/>
              </a:spcBef>
            </a:pPr>
            <a:r>
              <a:rPr lang="en-US" dirty="0"/>
              <a:t>This is a trust that permits distributions not just to family members, but it also permits distributions to other entities that may reduce the income tax on income ultimately received by family members. These might include:</a:t>
            </a:r>
          </a:p>
          <a:p>
            <a:pPr>
              <a:spcBef>
                <a:spcPts val="600"/>
              </a:spcBef>
            </a:pPr>
            <a:r>
              <a:rPr lang="en-US" dirty="0">
                <a:solidFill>
                  <a:srgbClr val="0070C0"/>
                </a:solidFill>
              </a:rPr>
              <a:t>A </a:t>
            </a:r>
            <a:r>
              <a:rPr lang="en-US" b="1" dirty="0">
                <a:solidFill>
                  <a:srgbClr val="0070C0"/>
                </a:solidFill>
              </a:rPr>
              <a:t>broad class of individual beneficiaries </a:t>
            </a:r>
            <a:r>
              <a:rPr lang="en-US" dirty="0">
                <a:solidFill>
                  <a:schemeClr val="tx2"/>
                </a:solidFill>
              </a:rPr>
              <a:t>rather than a single beneficiary. This might permit the avoidance of state income tax or distributions to a beneficiary in a lower income tax bracket.</a:t>
            </a:r>
          </a:p>
          <a:p>
            <a:pPr>
              <a:spcBef>
                <a:spcPts val="600"/>
              </a:spcBef>
            </a:pPr>
            <a:r>
              <a:rPr lang="en-US" b="1" dirty="0">
                <a:solidFill>
                  <a:srgbClr val="0070C0"/>
                </a:solidFill>
              </a:rPr>
              <a:t>Spouse</a:t>
            </a:r>
            <a:r>
              <a:rPr lang="en-US" dirty="0"/>
              <a:t> of family member in case the family member is under the threat of a creditor or is under asset management problems (e.g., addiction) or is incompetent. Often spouses of beneficiaries are not included but perhaps they should be.</a:t>
            </a:r>
          </a:p>
          <a:p>
            <a:pPr>
              <a:spcBef>
                <a:spcPts val="600"/>
              </a:spcBef>
            </a:pPr>
            <a:r>
              <a:rPr lang="en-US" dirty="0"/>
              <a:t>Charitable Remainder Trust (“</a:t>
            </a:r>
            <a:r>
              <a:rPr lang="en-US" b="1" dirty="0">
                <a:solidFill>
                  <a:srgbClr val="0070C0"/>
                </a:solidFill>
              </a:rPr>
              <a:t>CRT</a:t>
            </a:r>
            <a:r>
              <a:rPr lang="en-US" dirty="0"/>
              <a:t>”), most likely a NIMCRUT, which will avoid current taxation of the income. This could include an entity (e.g., a single member LLC) owned by the CRT, thereby minimizing Fiduciary Accounting Income which may have to be currently distributed (and income taxed).</a:t>
            </a:r>
          </a:p>
          <a:p>
            <a:pPr>
              <a:spcBef>
                <a:spcPts val="600"/>
              </a:spcBef>
            </a:pPr>
            <a:r>
              <a:rPr lang="en-US" dirty="0"/>
              <a:t>A Qualified Subchapter S Trust (“</a:t>
            </a:r>
            <a:r>
              <a:rPr lang="en-US" b="1" dirty="0">
                <a:solidFill>
                  <a:srgbClr val="0070C0"/>
                </a:solidFill>
              </a:rPr>
              <a:t>QSST</a:t>
            </a:r>
            <a:r>
              <a:rPr lang="en-US" dirty="0"/>
              <a:t>”) which may allow the income to be taxed to a family member in a tax bracket lower than the trust income tax bracket without an actual distribution. This could include an entity (e.g., a single member LLC) owned by the QSST.</a:t>
            </a:r>
          </a:p>
          <a:p>
            <a:pPr>
              <a:spcBef>
                <a:spcPts val="600"/>
              </a:spcBef>
            </a:pPr>
            <a:r>
              <a:rPr lang="en-US" dirty="0"/>
              <a:t>Distribution to </a:t>
            </a:r>
            <a:r>
              <a:rPr lang="en-US" b="1" dirty="0">
                <a:solidFill>
                  <a:srgbClr val="0070C0"/>
                </a:solidFill>
              </a:rPr>
              <a:t>charity</a:t>
            </a:r>
            <a:r>
              <a:rPr lang="en-US" dirty="0"/>
              <a:t> to avoid the limitations on charitable contribution deductions faced by individual taxpayers. But watch for the effect of eliminating section 684(e). A Charitable Lead Trust (“</a:t>
            </a:r>
            <a:r>
              <a:rPr lang="en-US" b="1" dirty="0">
                <a:solidFill>
                  <a:srgbClr val="0070C0"/>
                </a:solidFill>
              </a:rPr>
              <a:t>CLT</a:t>
            </a:r>
            <a:r>
              <a:rPr lang="en-US" dirty="0"/>
              <a:t>”) which will entitle the distributing trust to a charitable deduction under Section 642(c) for the gross income set aside for charity.</a:t>
            </a:r>
          </a:p>
        </p:txBody>
      </p:sp>
      <p:sp>
        <p:nvSpPr>
          <p:cNvPr id="4" name="Slide Number Placeholder 3">
            <a:extLst>
              <a:ext uri="{FF2B5EF4-FFF2-40B4-BE49-F238E27FC236}">
                <a16:creationId xmlns:a16="http://schemas.microsoft.com/office/drawing/2014/main" id="{BEE1A29C-A6DD-90DE-8704-6F064EDA8645}"/>
              </a:ext>
            </a:extLst>
          </p:cNvPr>
          <p:cNvSpPr>
            <a:spLocks noGrp="1"/>
          </p:cNvSpPr>
          <p:nvPr>
            <p:ph type="sldNum" sz="quarter" idx="12"/>
          </p:nvPr>
        </p:nvSpPr>
        <p:spPr/>
        <p:txBody>
          <a:bodyPr/>
          <a:lstStyle/>
          <a:p>
            <a:fld id="{E31375A4-56A4-47D6-9801-1991572033F7}" type="slidenum">
              <a:rPr lang="en-US" smtClean="0"/>
              <a:t>47</a:t>
            </a:fld>
            <a:endParaRPr lang="en-US" dirty="0"/>
          </a:p>
        </p:txBody>
      </p:sp>
    </p:spTree>
    <p:extLst>
      <p:ext uri="{BB962C8B-B14F-4D97-AF65-F5344CB8AC3E}">
        <p14:creationId xmlns:p14="http://schemas.microsoft.com/office/powerpoint/2010/main" val="65201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72EAD9-0517-0A27-A59D-A67CA9535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88E3F-8258-94C6-ACD0-FDDC303F40BA}"/>
              </a:ext>
            </a:extLst>
          </p:cNvPr>
          <p:cNvSpPr>
            <a:spLocks noGrp="1"/>
          </p:cNvSpPr>
          <p:nvPr>
            <p:ph type="title"/>
          </p:nvPr>
        </p:nvSpPr>
        <p:spPr/>
        <p:txBody>
          <a:bodyPr/>
          <a:lstStyle/>
          <a:p>
            <a:r>
              <a:rPr lang="en-US" cap="none" dirty="0">
                <a:solidFill>
                  <a:schemeClr val="tx2"/>
                </a:solidFill>
              </a:rPr>
              <a:t>How Can You Incorporate Flexible Beneficiaries?</a:t>
            </a:r>
          </a:p>
        </p:txBody>
      </p:sp>
      <p:sp>
        <p:nvSpPr>
          <p:cNvPr id="3" name="Content Placeholder 2">
            <a:extLst>
              <a:ext uri="{FF2B5EF4-FFF2-40B4-BE49-F238E27FC236}">
                <a16:creationId xmlns:a16="http://schemas.microsoft.com/office/drawing/2014/main" id="{38D34606-6F75-8B1C-ED67-C4D5D3B3C1D0}"/>
              </a:ext>
            </a:extLst>
          </p:cNvPr>
          <p:cNvSpPr>
            <a:spLocks noGrp="1"/>
          </p:cNvSpPr>
          <p:nvPr>
            <p:ph idx="1"/>
          </p:nvPr>
        </p:nvSpPr>
        <p:spPr/>
        <p:txBody>
          <a:bodyPr>
            <a:normAutofit fontScale="92500" lnSpcReduction="10000"/>
          </a:bodyPr>
          <a:lstStyle/>
          <a:p>
            <a:r>
              <a:rPr lang="en-US" b="1" dirty="0">
                <a:solidFill>
                  <a:srgbClr val="0070C0"/>
                </a:solidFill>
              </a:rPr>
              <a:t>For new trusts, plan and draft more flexibly by adding broader classes of beneficiaries</a:t>
            </a:r>
            <a:r>
              <a:rPr lang="en-US" dirty="0"/>
              <a:t>.</a:t>
            </a:r>
          </a:p>
          <a:p>
            <a:r>
              <a:rPr lang="en-US" dirty="0"/>
              <a:t>Revise wills to recast trusts in a more flexible manner.</a:t>
            </a:r>
          </a:p>
          <a:p>
            <a:r>
              <a:rPr lang="en-US" dirty="0"/>
              <a:t>For existing trusts all may not be lost. It may be feasible to grant or to </a:t>
            </a:r>
            <a:r>
              <a:rPr lang="en-US" b="1" dirty="0">
                <a:solidFill>
                  <a:srgbClr val="0070C0"/>
                </a:solidFill>
              </a:rPr>
              <a:t>use powers of appointment to appoint assets to more flexible trusts</a:t>
            </a:r>
            <a:r>
              <a:rPr lang="en-US" dirty="0"/>
              <a:t>. Note that the IRS has held that such a decanting, which permits distributions to charity, will not enable those distributions to qualify for a charitable deduction under Sec. 642(c). </a:t>
            </a:r>
          </a:p>
          <a:p>
            <a:r>
              <a:rPr lang="en-US" dirty="0"/>
              <a:t>Moreover, the “pursuant to the terms of the governing instrument” requirement under the section has been strictly construed. See Brownstone v. US, </a:t>
            </a:r>
            <a:r>
              <a:rPr lang="es-ES" dirty="0"/>
              <a:t>465 F.3d 525 (2d Cir. 2006).  </a:t>
            </a:r>
            <a:r>
              <a:rPr lang="en-US" dirty="0"/>
              <a:t>However, this should not block a distributions deduction to a CRT. Moreover, even a trust that does not provide for gross income to be paid to charity may be entitled to a Sec. 642(c) deduction if the trust is a partner in a partnership and the partnership makes distributions of its income to charity which flow to the trust via the K-1. See Rev. Rul. 2004-5.</a:t>
            </a:r>
            <a:endParaRPr lang="en-US" dirty="0">
              <a:highlight>
                <a:srgbClr val="FFFF00"/>
              </a:highlight>
            </a:endParaRPr>
          </a:p>
        </p:txBody>
      </p:sp>
      <p:sp>
        <p:nvSpPr>
          <p:cNvPr id="4" name="Slide Number Placeholder 3">
            <a:extLst>
              <a:ext uri="{FF2B5EF4-FFF2-40B4-BE49-F238E27FC236}">
                <a16:creationId xmlns:a16="http://schemas.microsoft.com/office/drawing/2014/main" id="{64348759-1604-5EE5-6610-7B302B6A2C89}"/>
              </a:ext>
            </a:extLst>
          </p:cNvPr>
          <p:cNvSpPr>
            <a:spLocks noGrp="1"/>
          </p:cNvSpPr>
          <p:nvPr>
            <p:ph type="sldNum" sz="quarter" idx="12"/>
          </p:nvPr>
        </p:nvSpPr>
        <p:spPr/>
        <p:txBody>
          <a:bodyPr/>
          <a:lstStyle/>
          <a:p>
            <a:fld id="{E31375A4-56A4-47D6-9801-1991572033F7}" type="slidenum">
              <a:rPr lang="en-US" smtClean="0"/>
              <a:t>48</a:t>
            </a:fld>
            <a:endParaRPr lang="en-US" dirty="0"/>
          </a:p>
        </p:txBody>
      </p:sp>
    </p:spTree>
    <p:extLst>
      <p:ext uri="{BB962C8B-B14F-4D97-AF65-F5344CB8AC3E}">
        <p14:creationId xmlns:p14="http://schemas.microsoft.com/office/powerpoint/2010/main" val="44306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0EA25C-E353-99E5-7DD0-996A6A2ECE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A9D0D-643E-0B63-96B9-084634FB1332}"/>
              </a:ext>
            </a:extLst>
          </p:cNvPr>
          <p:cNvSpPr>
            <a:spLocks noGrp="1"/>
          </p:cNvSpPr>
          <p:nvPr>
            <p:ph type="title"/>
          </p:nvPr>
        </p:nvSpPr>
        <p:spPr/>
        <p:txBody>
          <a:bodyPr/>
          <a:lstStyle/>
          <a:p>
            <a:r>
              <a:rPr lang="en-US" cap="none" dirty="0">
                <a:solidFill>
                  <a:schemeClr val="tx2"/>
                </a:solidFill>
              </a:rPr>
              <a:t>Non-Grantor Trust Planning and Flexible Beneficiaries</a:t>
            </a:r>
          </a:p>
        </p:txBody>
      </p:sp>
      <p:sp>
        <p:nvSpPr>
          <p:cNvPr id="3" name="Content Placeholder 2">
            <a:extLst>
              <a:ext uri="{FF2B5EF4-FFF2-40B4-BE49-F238E27FC236}">
                <a16:creationId xmlns:a16="http://schemas.microsoft.com/office/drawing/2014/main" id="{75C2D056-BC0D-49D9-BDE1-A8280E19C94E}"/>
              </a:ext>
            </a:extLst>
          </p:cNvPr>
          <p:cNvSpPr>
            <a:spLocks noGrp="1"/>
          </p:cNvSpPr>
          <p:nvPr>
            <p:ph idx="1"/>
          </p:nvPr>
        </p:nvSpPr>
        <p:spPr/>
        <p:txBody>
          <a:bodyPr>
            <a:normAutofit fontScale="92500" lnSpcReduction="10000"/>
          </a:bodyPr>
          <a:lstStyle/>
          <a:p>
            <a:r>
              <a:rPr lang="en-US" dirty="0"/>
              <a:t>Non-grantor trusts may be beneficial for certain purposes, such as  avoiding state income tax or providing certain additional tax benefits  (such as an additional SALT deduction or Section 199A deduction)</a:t>
            </a:r>
          </a:p>
          <a:p>
            <a:r>
              <a:rPr lang="en-US" dirty="0"/>
              <a:t>Unfortunately, non-grantor trusts face extremely high federal income  taxes compared to individuals, but distributions of trust income can, in a flexibly drafted trust, be distributed to charity and/or non-charitable  beneficiaries that may include descendants, their spouses, CLTs, CRTs for them and S corporations of which descendants or QSSTs for them are  the shareholders</a:t>
            </a:r>
          </a:p>
          <a:p>
            <a:r>
              <a:rPr lang="en-US" dirty="0"/>
              <a:t>And remember the flexibility of the Section 663(b) sixty-five-day rule that applies to distributions of DNI (and for Section 642(c) the trust has  the entire next year to make the distribution)</a:t>
            </a:r>
          </a:p>
          <a:p>
            <a:r>
              <a:rPr lang="en-US" dirty="0"/>
              <a:t>But in all events, the family’s tax advisors (e.g., CPAs) need to be fully looped in on trust administration and projections.</a:t>
            </a:r>
          </a:p>
        </p:txBody>
      </p:sp>
      <p:sp>
        <p:nvSpPr>
          <p:cNvPr id="4" name="Slide Number Placeholder 3">
            <a:extLst>
              <a:ext uri="{FF2B5EF4-FFF2-40B4-BE49-F238E27FC236}">
                <a16:creationId xmlns:a16="http://schemas.microsoft.com/office/drawing/2014/main" id="{EDD85511-DACB-25E6-A1D2-0A9559DF9641}"/>
              </a:ext>
            </a:extLst>
          </p:cNvPr>
          <p:cNvSpPr>
            <a:spLocks noGrp="1"/>
          </p:cNvSpPr>
          <p:nvPr>
            <p:ph type="sldNum" sz="quarter" idx="12"/>
          </p:nvPr>
        </p:nvSpPr>
        <p:spPr/>
        <p:txBody>
          <a:bodyPr/>
          <a:lstStyle/>
          <a:p>
            <a:fld id="{E31375A4-56A4-47D6-9801-1991572033F7}" type="slidenum">
              <a:rPr lang="en-US" smtClean="0"/>
              <a:t>49</a:t>
            </a:fld>
            <a:endParaRPr lang="en-US" dirty="0"/>
          </a:p>
        </p:txBody>
      </p:sp>
    </p:spTree>
    <p:extLst>
      <p:ext uri="{BB962C8B-B14F-4D97-AF65-F5344CB8AC3E}">
        <p14:creationId xmlns:p14="http://schemas.microsoft.com/office/powerpoint/2010/main" val="336216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1D9F63-E8EA-C160-3B7A-E4A240C44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26A6C2-2281-3707-46E1-3FB578575BD8}"/>
              </a:ext>
            </a:extLst>
          </p:cNvPr>
          <p:cNvSpPr>
            <a:spLocks noGrp="1"/>
          </p:cNvSpPr>
          <p:nvPr>
            <p:ph type="title"/>
          </p:nvPr>
        </p:nvSpPr>
        <p:spPr/>
        <p:txBody>
          <a:bodyPr/>
          <a:lstStyle/>
          <a:p>
            <a:r>
              <a:rPr lang="en-US" cap="none" dirty="0">
                <a:solidFill>
                  <a:schemeClr val="tx2"/>
                </a:solidFill>
              </a:rPr>
              <a:t>Non-Grantor Trust Background</a:t>
            </a:r>
          </a:p>
        </p:txBody>
      </p:sp>
      <p:sp>
        <p:nvSpPr>
          <p:cNvPr id="3" name="Content Placeholder 2">
            <a:extLst>
              <a:ext uri="{FF2B5EF4-FFF2-40B4-BE49-F238E27FC236}">
                <a16:creationId xmlns:a16="http://schemas.microsoft.com/office/drawing/2014/main" id="{E475F00A-269E-EFE2-3410-C4B2950CB827}"/>
              </a:ext>
            </a:extLst>
          </p:cNvPr>
          <p:cNvSpPr>
            <a:spLocks noGrp="1"/>
          </p:cNvSpPr>
          <p:nvPr>
            <p:ph idx="1"/>
          </p:nvPr>
        </p:nvSpPr>
        <p:spPr/>
        <p:txBody>
          <a:bodyPr>
            <a:normAutofit fontScale="85000" lnSpcReduction="20000"/>
          </a:bodyPr>
          <a:lstStyle/>
          <a:p>
            <a:pPr algn="just">
              <a:spcBef>
                <a:spcPts val="600"/>
              </a:spcBef>
            </a:pPr>
            <a:r>
              <a:rPr lang="en-US" dirty="0">
                <a:solidFill>
                  <a:schemeClr val="tx2"/>
                </a:solidFill>
              </a:rPr>
              <a:t>With all these complexities and seeming tax negatives, why use non-grantor trusts? There are, depending on your circumstances, many benefits. </a:t>
            </a:r>
          </a:p>
          <a:p>
            <a:pPr algn="just">
              <a:spcBef>
                <a:spcPts val="600"/>
              </a:spcBef>
            </a:pPr>
            <a:r>
              <a:rPr lang="en-US" dirty="0">
                <a:solidFill>
                  <a:schemeClr val="tx2"/>
                </a:solidFill>
              </a:rPr>
              <a:t>If you create a non-grantor trust (which is something that takes real thought) for your spouse and descendants, the trust can distribute income your spouse does not need to your descendants who may be in a lower income tax brackets. </a:t>
            </a:r>
            <a:r>
              <a:rPr lang="en-US" b="1" dirty="0">
                <a:solidFill>
                  <a:srgbClr val="0070C0"/>
                </a:solidFill>
              </a:rPr>
              <a:t>Distributions to these beneficiaries carries out trust income </a:t>
            </a:r>
            <a:r>
              <a:rPr lang="en-US" dirty="0">
                <a:solidFill>
                  <a:schemeClr val="tx2"/>
                </a:solidFill>
              </a:rPr>
              <a:t>to be taxed on their returns (called distributable net income or DNI). The trustee may even poll the beneficiaries each year and determine which are in the lowest overall tax bracket (counting state and federal income taxes) and make distributions to lower your family’s overall income tax burden.  </a:t>
            </a:r>
          </a:p>
          <a:p>
            <a:pPr algn="just">
              <a:spcBef>
                <a:spcPts val="600"/>
              </a:spcBef>
            </a:pPr>
            <a:r>
              <a:rPr lang="en-US" dirty="0">
                <a:solidFill>
                  <a:schemeClr val="tx2"/>
                </a:solidFill>
              </a:rPr>
              <a:t>Note, however, that a </a:t>
            </a:r>
            <a:r>
              <a:rPr lang="en-US" b="1" dirty="0">
                <a:solidFill>
                  <a:srgbClr val="0070C0"/>
                </a:solidFill>
              </a:rPr>
              <a:t>trust for one’s spouse GENERALLY is a grantor trust</a:t>
            </a:r>
            <a:r>
              <a:rPr lang="en-US" dirty="0">
                <a:solidFill>
                  <a:schemeClr val="tx2"/>
                </a:solidFill>
              </a:rPr>
              <a:t>.  However, this result presumably can be avoided by allowing distributions to the spouse only with the </a:t>
            </a:r>
            <a:r>
              <a:rPr lang="en-US" b="1" dirty="0">
                <a:solidFill>
                  <a:srgbClr val="0070C0"/>
                </a:solidFill>
              </a:rPr>
              <a:t>consent of an adverse party </a:t>
            </a:r>
            <a:r>
              <a:rPr lang="en-US" dirty="0">
                <a:solidFill>
                  <a:schemeClr val="tx2"/>
                </a:solidFill>
              </a:rPr>
              <a:t>within the meaning of Code Section 672.  One must be cautious to ensure that the distributions the adverse party allows to be made to the spouse are not gifts by the adverse party or fall under the annual exclusion. </a:t>
            </a:r>
          </a:p>
          <a:p>
            <a:pPr algn="just">
              <a:spcBef>
                <a:spcPts val="600"/>
              </a:spcBef>
            </a:pPr>
            <a:r>
              <a:rPr lang="en-US" dirty="0">
                <a:solidFill>
                  <a:schemeClr val="tx2"/>
                </a:solidFill>
              </a:rPr>
              <a:t>Note that Code Section  677(a)(1) provides that the grantor shall be treated as the owner of any portion of a trust whose income, without the approval or consent of any adverse party is, or, in the discretion of the grantor or a </a:t>
            </a:r>
            <a:r>
              <a:rPr lang="en-US" dirty="0" err="1">
                <a:solidFill>
                  <a:schemeClr val="tx2"/>
                </a:solidFill>
              </a:rPr>
              <a:t>nonadverse</a:t>
            </a:r>
            <a:r>
              <a:rPr lang="en-US" dirty="0">
                <a:solidFill>
                  <a:schemeClr val="tx2"/>
                </a:solidFill>
              </a:rPr>
              <a:t> party, or both, may be—distributed to the grantor or the grantor’s spouse. </a:t>
            </a:r>
          </a:p>
          <a:p>
            <a:pPr algn="just">
              <a:spcBef>
                <a:spcPts val="600"/>
              </a:spcBef>
            </a:pPr>
            <a:r>
              <a:rPr lang="en-US" dirty="0">
                <a:solidFill>
                  <a:schemeClr val="tx2"/>
                </a:solidFill>
              </a:rPr>
              <a:t>The determination of an “adverse party” is not without risk.</a:t>
            </a:r>
          </a:p>
          <a:p>
            <a:pPr algn="just">
              <a:spcBef>
                <a:spcPts val="600"/>
              </a:spcBef>
            </a:pPr>
            <a:r>
              <a:rPr lang="en-US" dirty="0">
                <a:solidFill>
                  <a:schemeClr val="tx2"/>
                </a:solidFill>
              </a:rPr>
              <a:t>What precautions should be taken to </a:t>
            </a:r>
            <a:r>
              <a:rPr lang="en-US" b="1" dirty="0">
                <a:solidFill>
                  <a:srgbClr val="0070C0"/>
                </a:solidFill>
              </a:rPr>
              <a:t>corroborate adverse party approval</a:t>
            </a:r>
            <a:r>
              <a:rPr lang="en-US" dirty="0">
                <a:solidFill>
                  <a:schemeClr val="tx2"/>
                </a:solidFill>
              </a:rPr>
              <a:t>?</a:t>
            </a:r>
          </a:p>
        </p:txBody>
      </p:sp>
      <p:sp>
        <p:nvSpPr>
          <p:cNvPr id="4" name="Slide Number Placeholder 3">
            <a:extLst>
              <a:ext uri="{FF2B5EF4-FFF2-40B4-BE49-F238E27FC236}">
                <a16:creationId xmlns:a16="http://schemas.microsoft.com/office/drawing/2014/main" id="{E08F6D79-7601-234E-8287-109F8A8265E3}"/>
              </a:ext>
            </a:extLst>
          </p:cNvPr>
          <p:cNvSpPr>
            <a:spLocks noGrp="1"/>
          </p:cNvSpPr>
          <p:nvPr>
            <p:ph type="sldNum" sz="quarter" idx="12"/>
          </p:nvPr>
        </p:nvSpPr>
        <p:spPr/>
        <p:txBody>
          <a:bodyPr/>
          <a:lstStyle/>
          <a:p>
            <a:fld id="{E31375A4-56A4-47D6-9801-1991572033F7}" type="slidenum">
              <a:rPr lang="en-US" smtClean="0"/>
              <a:t>5</a:t>
            </a:fld>
            <a:endParaRPr lang="en-US" dirty="0"/>
          </a:p>
        </p:txBody>
      </p:sp>
    </p:spTree>
    <p:extLst>
      <p:ext uri="{BB962C8B-B14F-4D97-AF65-F5344CB8AC3E}">
        <p14:creationId xmlns:p14="http://schemas.microsoft.com/office/powerpoint/2010/main" val="294999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D49A98-79D8-8907-BF03-3FEB924C7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86263-F88D-493B-216F-CA3AE5B26C67}"/>
              </a:ext>
            </a:extLst>
          </p:cNvPr>
          <p:cNvSpPr>
            <a:spLocks noGrp="1"/>
          </p:cNvSpPr>
          <p:nvPr>
            <p:ph type="title"/>
          </p:nvPr>
        </p:nvSpPr>
        <p:spPr/>
        <p:txBody>
          <a:bodyPr>
            <a:normAutofit/>
          </a:bodyPr>
          <a:lstStyle/>
          <a:p>
            <a:r>
              <a:rPr lang="en-US" sz="5000" dirty="0">
                <a:solidFill>
                  <a:schemeClr val="tx2"/>
                </a:solidFill>
              </a:rPr>
              <a:t>Access – loans, tax reimbursements. LLCS, and more</a:t>
            </a:r>
            <a:endParaRPr lang="en-US" sz="5000" cap="none" dirty="0">
              <a:solidFill>
                <a:schemeClr val="tx2"/>
              </a:solidFill>
            </a:endParaRPr>
          </a:p>
        </p:txBody>
      </p:sp>
      <p:sp>
        <p:nvSpPr>
          <p:cNvPr id="3" name="Text Placeholder 2">
            <a:extLst>
              <a:ext uri="{FF2B5EF4-FFF2-40B4-BE49-F238E27FC236}">
                <a16:creationId xmlns:a16="http://schemas.microsoft.com/office/drawing/2014/main" id="{1ADBCCBF-72EC-94F9-8F48-39379F9D67C8}"/>
              </a:ext>
            </a:extLst>
          </p:cNvPr>
          <p:cNvSpPr>
            <a:spLocks noGrp="1"/>
          </p:cNvSpPr>
          <p:nvPr>
            <p:ph type="body" idx="1"/>
          </p:nvPr>
        </p:nvSpPr>
        <p:spPr/>
        <p:txBody>
          <a:bodyPr>
            <a:normAutofit fontScale="77500" lnSpcReduction="20000"/>
          </a:bodyPr>
          <a:lstStyle/>
          <a:p>
            <a:r>
              <a:rPr lang="en-US" dirty="0"/>
              <a:t>For many clients access is key to move forward</a:t>
            </a:r>
          </a:p>
        </p:txBody>
      </p:sp>
    </p:spTree>
    <p:extLst>
      <p:ext uri="{BB962C8B-B14F-4D97-AF65-F5344CB8AC3E}">
        <p14:creationId xmlns:p14="http://schemas.microsoft.com/office/powerpoint/2010/main" val="49280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2BCFCB-E5B1-FA05-868C-5B455CA16C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40F94-7339-19A0-A8D8-F754ACEB61DF}"/>
              </a:ext>
            </a:extLst>
          </p:cNvPr>
          <p:cNvSpPr>
            <a:spLocks noGrp="1"/>
          </p:cNvSpPr>
          <p:nvPr>
            <p:ph type="title"/>
          </p:nvPr>
        </p:nvSpPr>
        <p:spPr/>
        <p:txBody>
          <a:bodyPr/>
          <a:lstStyle/>
          <a:p>
            <a:r>
              <a:rPr lang="en-US" cap="none" dirty="0">
                <a:solidFill>
                  <a:schemeClr val="tx2"/>
                </a:solidFill>
              </a:rPr>
              <a:t>Other Means to Access Trust Assets – Tax Reimbursement</a:t>
            </a:r>
          </a:p>
        </p:txBody>
      </p:sp>
      <p:sp>
        <p:nvSpPr>
          <p:cNvPr id="3" name="Content Placeholder 2">
            <a:extLst>
              <a:ext uri="{FF2B5EF4-FFF2-40B4-BE49-F238E27FC236}">
                <a16:creationId xmlns:a16="http://schemas.microsoft.com/office/drawing/2014/main" id="{DD2E2E15-A3E2-125A-D900-F0DC31393E0A}"/>
              </a:ext>
            </a:extLst>
          </p:cNvPr>
          <p:cNvSpPr>
            <a:spLocks noGrp="1"/>
          </p:cNvSpPr>
          <p:nvPr>
            <p:ph idx="1"/>
          </p:nvPr>
        </p:nvSpPr>
        <p:spPr/>
        <p:txBody>
          <a:bodyPr>
            <a:normAutofit fontScale="92500" lnSpcReduction="20000"/>
          </a:bodyPr>
          <a:lstStyle/>
          <a:p>
            <a:r>
              <a:rPr lang="en-US" dirty="0"/>
              <a:t>Tax reimbursement clauses permit access to the settlor to trust assets. </a:t>
            </a:r>
          </a:p>
          <a:p>
            <a:r>
              <a:rPr lang="en-US" dirty="0"/>
              <a:t>Do it carefully, sporadically (not regularly) and based on a calculation by an independent CPA.</a:t>
            </a:r>
          </a:p>
          <a:p>
            <a:r>
              <a:rPr lang="en-US" dirty="0"/>
              <a:t>Consider using an independent institutional trustee instead of a spouse or other family member as trustee when reimbursements are made.</a:t>
            </a:r>
          </a:p>
          <a:p>
            <a:r>
              <a:rPr lang="en-US" dirty="0"/>
              <a:t>Adding a tax reimbursement clause to an existing trust may trigger gift tax.  In a CCA the Grantor created an irrevocable grantor trust for the benefit of child and descendants. The trustee had absolute discretion to distribute income and principal to the child. The trust did not originally include a tax reimbursement clause, nor did state law authorize such reimbursement. The trustee petitioned the court to modify the trust to add a discretionary power to reimburse the grantor for income taxes paid on trust income. The beneficiaries consented to the modification as required by state law.  The IRS held that the beneficiaries’ consent to the modification constituted a taxable gift under IRC § 2511.</a:t>
            </a:r>
          </a:p>
          <a:p>
            <a:r>
              <a:rPr lang="en-US" dirty="0"/>
              <a:t>Chief Counsel Advice (CCA) 202352018, dated November 28, 2023, and released publicly on December 29, 2023.</a:t>
            </a:r>
          </a:p>
          <a:p>
            <a:endParaRPr lang="en-US" dirty="0"/>
          </a:p>
        </p:txBody>
      </p:sp>
      <p:sp>
        <p:nvSpPr>
          <p:cNvPr id="4" name="Slide Number Placeholder 3">
            <a:extLst>
              <a:ext uri="{FF2B5EF4-FFF2-40B4-BE49-F238E27FC236}">
                <a16:creationId xmlns:a16="http://schemas.microsoft.com/office/drawing/2014/main" id="{BC32AB5F-E10C-1BA6-56B2-677A5E46CF09}"/>
              </a:ext>
            </a:extLst>
          </p:cNvPr>
          <p:cNvSpPr>
            <a:spLocks noGrp="1"/>
          </p:cNvSpPr>
          <p:nvPr>
            <p:ph type="sldNum" sz="quarter" idx="12"/>
          </p:nvPr>
        </p:nvSpPr>
        <p:spPr/>
        <p:txBody>
          <a:bodyPr/>
          <a:lstStyle/>
          <a:p>
            <a:fld id="{E31375A4-56A4-47D6-9801-1991572033F7}" type="slidenum">
              <a:rPr lang="en-US" smtClean="0"/>
              <a:t>51</a:t>
            </a:fld>
            <a:endParaRPr lang="en-US" dirty="0"/>
          </a:p>
        </p:txBody>
      </p:sp>
    </p:spTree>
    <p:extLst>
      <p:ext uri="{BB962C8B-B14F-4D97-AF65-F5344CB8AC3E}">
        <p14:creationId xmlns:p14="http://schemas.microsoft.com/office/powerpoint/2010/main" val="359486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2DD7A9-2243-BABF-1460-A4F918522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4AEFDB-E1E3-B31F-89AE-DDB83CD4062C}"/>
              </a:ext>
            </a:extLst>
          </p:cNvPr>
          <p:cNvSpPr>
            <a:spLocks noGrp="1"/>
          </p:cNvSpPr>
          <p:nvPr>
            <p:ph type="title"/>
          </p:nvPr>
        </p:nvSpPr>
        <p:spPr/>
        <p:txBody>
          <a:bodyPr/>
          <a:lstStyle/>
          <a:p>
            <a:r>
              <a:rPr lang="en-US" cap="none" dirty="0">
                <a:solidFill>
                  <a:schemeClr val="tx2"/>
                </a:solidFill>
              </a:rPr>
              <a:t>Other Means to Access Trust Assets</a:t>
            </a:r>
          </a:p>
        </p:txBody>
      </p:sp>
      <p:sp>
        <p:nvSpPr>
          <p:cNvPr id="3" name="Content Placeholder 2">
            <a:extLst>
              <a:ext uri="{FF2B5EF4-FFF2-40B4-BE49-F238E27FC236}">
                <a16:creationId xmlns:a16="http://schemas.microsoft.com/office/drawing/2014/main" id="{692052A5-D409-E918-0145-08C872D694D1}"/>
              </a:ext>
            </a:extLst>
          </p:cNvPr>
          <p:cNvSpPr>
            <a:spLocks noGrp="1"/>
          </p:cNvSpPr>
          <p:nvPr>
            <p:ph idx="1"/>
          </p:nvPr>
        </p:nvSpPr>
        <p:spPr/>
        <p:txBody>
          <a:bodyPr>
            <a:normAutofit/>
          </a:bodyPr>
          <a:lstStyle/>
          <a:p>
            <a:r>
              <a:rPr lang="en-US" b="1" dirty="0">
                <a:solidFill>
                  <a:srgbClr val="0070C0"/>
                </a:solidFill>
              </a:rPr>
              <a:t>Loan </a:t>
            </a:r>
            <a:r>
              <a:rPr lang="en-US" dirty="0"/>
              <a:t>power in a grantor trust. Be certain all formalities of a loan are adhered to. Note that making a loan to the settlor may trigger grantor trust status for the trust and caution should be exercised. It is perhaps best not to make a loan to a settlor of a trust that is intended to be characterized as a non-grantor trust.</a:t>
            </a:r>
          </a:p>
          <a:p>
            <a:r>
              <a:rPr lang="en-US" dirty="0"/>
              <a:t>Holding </a:t>
            </a:r>
            <a:r>
              <a:rPr lang="en-US" b="1" dirty="0">
                <a:solidFill>
                  <a:srgbClr val="0070C0"/>
                </a:solidFill>
              </a:rPr>
              <a:t>personal use assets</a:t>
            </a:r>
            <a:r>
              <a:rPr lang="en-US" dirty="0"/>
              <a:t>. Example a residence held in a SLAT and the settlor spouse can use that home even though not a beneficiary because of being married to the beneficiary spouse. Consider 2036 and other issues.</a:t>
            </a:r>
          </a:p>
          <a:p>
            <a:r>
              <a:rPr lang="en-US" b="1" dirty="0">
                <a:solidFill>
                  <a:srgbClr val="0070C0"/>
                </a:solidFill>
              </a:rPr>
              <a:t>Entities</a:t>
            </a:r>
            <a:r>
              <a:rPr lang="en-US" dirty="0"/>
              <a:t> held by the LLC from which the settlor may be able to justify a salary. For safety sake any such salary (or other payments) should have an independent CPA or appraiser corroborate the reasonableness and arm’s length nature of such payments.</a:t>
            </a:r>
          </a:p>
        </p:txBody>
      </p:sp>
      <p:sp>
        <p:nvSpPr>
          <p:cNvPr id="4" name="Slide Number Placeholder 3">
            <a:extLst>
              <a:ext uri="{FF2B5EF4-FFF2-40B4-BE49-F238E27FC236}">
                <a16:creationId xmlns:a16="http://schemas.microsoft.com/office/drawing/2014/main" id="{AB64BA74-36F3-A9AF-6656-ADE69BA73E60}"/>
              </a:ext>
            </a:extLst>
          </p:cNvPr>
          <p:cNvSpPr>
            <a:spLocks noGrp="1"/>
          </p:cNvSpPr>
          <p:nvPr>
            <p:ph type="sldNum" sz="quarter" idx="12"/>
          </p:nvPr>
        </p:nvSpPr>
        <p:spPr/>
        <p:txBody>
          <a:bodyPr/>
          <a:lstStyle/>
          <a:p>
            <a:fld id="{E31375A4-56A4-47D6-9801-1991572033F7}" type="slidenum">
              <a:rPr lang="en-US" smtClean="0"/>
              <a:t>52</a:t>
            </a:fld>
            <a:endParaRPr lang="en-US" dirty="0"/>
          </a:p>
        </p:txBody>
      </p:sp>
    </p:spTree>
    <p:extLst>
      <p:ext uri="{BB962C8B-B14F-4D97-AF65-F5344CB8AC3E}">
        <p14:creationId xmlns:p14="http://schemas.microsoft.com/office/powerpoint/2010/main" val="58284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0828A6-DC1F-0F23-42A1-ED104F4E8E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69B760-B739-2AFD-F7CE-B8F116E09CA1}"/>
              </a:ext>
            </a:extLst>
          </p:cNvPr>
          <p:cNvSpPr>
            <a:spLocks noGrp="1"/>
          </p:cNvSpPr>
          <p:nvPr>
            <p:ph type="title"/>
          </p:nvPr>
        </p:nvSpPr>
        <p:spPr/>
        <p:txBody>
          <a:bodyPr>
            <a:noAutofit/>
          </a:bodyPr>
          <a:lstStyle/>
          <a:p>
            <a:r>
              <a:rPr lang="en-US" dirty="0">
                <a:solidFill>
                  <a:schemeClr val="tx2"/>
                </a:solidFill>
              </a:rPr>
              <a:t>Moderate wealth clients adapting planning</a:t>
            </a:r>
            <a:endParaRPr lang="en-US" cap="none" dirty="0">
              <a:solidFill>
                <a:schemeClr val="tx2"/>
              </a:solidFill>
            </a:endParaRPr>
          </a:p>
        </p:txBody>
      </p:sp>
      <p:sp>
        <p:nvSpPr>
          <p:cNvPr id="3" name="Text Placeholder 2">
            <a:extLst>
              <a:ext uri="{FF2B5EF4-FFF2-40B4-BE49-F238E27FC236}">
                <a16:creationId xmlns:a16="http://schemas.microsoft.com/office/drawing/2014/main" id="{73E2BBD4-A3DA-C575-A45A-62011E451A60}"/>
              </a:ext>
            </a:extLst>
          </p:cNvPr>
          <p:cNvSpPr>
            <a:spLocks noGrp="1"/>
          </p:cNvSpPr>
          <p:nvPr>
            <p:ph type="body" idx="1"/>
          </p:nvPr>
        </p:nvSpPr>
        <p:spPr/>
        <p:txBody>
          <a:bodyPr>
            <a:normAutofit fontScale="55000" lnSpcReduction="20000"/>
          </a:bodyPr>
          <a:lstStyle/>
          <a:p>
            <a:r>
              <a:rPr lang="en-US" sz="2400" dirty="0">
                <a:solidFill>
                  <a:schemeClr val="tx2"/>
                </a:solidFill>
              </a:rPr>
              <a:t>local trusts and individual trustees not say NV and an institutional trustee</a:t>
            </a:r>
            <a:endParaRPr lang="en-US" dirty="0"/>
          </a:p>
        </p:txBody>
      </p:sp>
    </p:spTree>
    <p:extLst>
      <p:ext uri="{BB962C8B-B14F-4D97-AF65-F5344CB8AC3E}">
        <p14:creationId xmlns:p14="http://schemas.microsoft.com/office/powerpoint/2010/main" val="359235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63F203-C552-7044-0CF7-9CADECD94A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4C43BD-D488-F085-E214-699D33A2367F}"/>
              </a:ext>
            </a:extLst>
          </p:cNvPr>
          <p:cNvSpPr>
            <a:spLocks noGrp="1"/>
          </p:cNvSpPr>
          <p:nvPr>
            <p:ph type="title"/>
          </p:nvPr>
        </p:nvSpPr>
        <p:spPr/>
        <p:txBody>
          <a:bodyPr/>
          <a:lstStyle/>
          <a:p>
            <a:r>
              <a:rPr lang="en-US" cap="none" dirty="0">
                <a:solidFill>
                  <a:schemeClr val="tx2"/>
                </a:solidFill>
              </a:rPr>
              <a:t>Why SLATs Can Benefit Mass Affluent Clients $2-10M</a:t>
            </a:r>
          </a:p>
        </p:txBody>
      </p:sp>
      <p:sp>
        <p:nvSpPr>
          <p:cNvPr id="3" name="Content Placeholder 2">
            <a:extLst>
              <a:ext uri="{FF2B5EF4-FFF2-40B4-BE49-F238E27FC236}">
                <a16:creationId xmlns:a16="http://schemas.microsoft.com/office/drawing/2014/main" id="{F84CC149-E23E-CED2-E4CF-0820940B32AF}"/>
              </a:ext>
            </a:extLst>
          </p:cNvPr>
          <p:cNvSpPr>
            <a:spLocks noGrp="1"/>
          </p:cNvSpPr>
          <p:nvPr>
            <p:ph idx="1"/>
          </p:nvPr>
        </p:nvSpPr>
        <p:spPr/>
        <p:txBody>
          <a:bodyPr/>
          <a:lstStyle/>
          <a:p>
            <a:r>
              <a:rPr lang="en-US" dirty="0"/>
              <a:t>Estate tax exemptions may be reduced in the future.</a:t>
            </a:r>
          </a:p>
          <a:p>
            <a:r>
              <a:rPr lang="en-US" dirty="0"/>
              <a:t>Asset protection is critical for clients of all wealth levels.</a:t>
            </a:r>
          </a:p>
          <a:p>
            <a:r>
              <a:rPr lang="en-US" dirty="0"/>
              <a:t>SLATs may protect assets from aging risks.</a:t>
            </a:r>
          </a:p>
          <a:p>
            <a:r>
              <a:rPr lang="en-US" dirty="0"/>
              <a:t>Non-grantor variants can provide significant income tax savings.</a:t>
            </a:r>
          </a:p>
          <a:p>
            <a:r>
              <a:rPr lang="en-US" dirty="0"/>
              <a:t>Upstream basis planning can provide significant income tax benefits  but consider the costs of implementing that.</a:t>
            </a:r>
          </a:p>
          <a:p>
            <a:r>
              <a:rPr lang="en-US" dirty="0"/>
              <a:t>Flexible/Robust SLATs can eliminate the need for other trusts.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41F9475-313B-964A-B48A-9DD67EBA9284}"/>
              </a:ext>
            </a:extLst>
          </p:cNvPr>
          <p:cNvSpPr>
            <a:spLocks noGrp="1"/>
          </p:cNvSpPr>
          <p:nvPr>
            <p:ph type="sldNum" sz="quarter" idx="12"/>
          </p:nvPr>
        </p:nvSpPr>
        <p:spPr/>
        <p:txBody>
          <a:bodyPr/>
          <a:lstStyle/>
          <a:p>
            <a:fld id="{E31375A4-56A4-47D6-9801-1991572033F7}" type="slidenum">
              <a:rPr lang="en-US" smtClean="0"/>
              <a:t>54</a:t>
            </a:fld>
            <a:endParaRPr lang="en-US" dirty="0"/>
          </a:p>
        </p:txBody>
      </p:sp>
    </p:spTree>
    <p:extLst>
      <p:ext uri="{BB962C8B-B14F-4D97-AF65-F5344CB8AC3E}">
        <p14:creationId xmlns:p14="http://schemas.microsoft.com/office/powerpoint/2010/main" val="247697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491C2F-9ACD-456C-87C8-1412D0CBD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2DD6FB-2E83-94D4-569A-C6A883492360}"/>
              </a:ext>
            </a:extLst>
          </p:cNvPr>
          <p:cNvSpPr>
            <a:spLocks noGrp="1"/>
          </p:cNvSpPr>
          <p:nvPr>
            <p:ph type="title"/>
          </p:nvPr>
        </p:nvSpPr>
        <p:spPr/>
        <p:txBody>
          <a:bodyPr/>
          <a:lstStyle/>
          <a:p>
            <a:r>
              <a:rPr lang="en-US" cap="none" dirty="0">
                <a:solidFill>
                  <a:schemeClr val="tx2"/>
                </a:solidFill>
              </a:rPr>
              <a:t>Modifying SLAT Planning/Drafting for Lower Wealth/Income Clients</a:t>
            </a:r>
          </a:p>
        </p:txBody>
      </p:sp>
      <p:sp>
        <p:nvSpPr>
          <p:cNvPr id="3" name="Content Placeholder 2">
            <a:extLst>
              <a:ext uri="{FF2B5EF4-FFF2-40B4-BE49-F238E27FC236}">
                <a16:creationId xmlns:a16="http://schemas.microsoft.com/office/drawing/2014/main" id="{2CC99C00-1727-44A4-DE6E-7CFF8CBAB0FC}"/>
              </a:ext>
            </a:extLst>
          </p:cNvPr>
          <p:cNvSpPr>
            <a:spLocks noGrp="1"/>
          </p:cNvSpPr>
          <p:nvPr>
            <p:ph idx="1"/>
          </p:nvPr>
        </p:nvSpPr>
        <p:spPr/>
        <p:txBody>
          <a:bodyPr>
            <a:normAutofit fontScale="92500" lnSpcReduction="10000"/>
          </a:bodyPr>
          <a:lstStyle/>
          <a:p>
            <a:pPr>
              <a:spcBef>
                <a:spcPts val="600"/>
              </a:spcBef>
            </a:pPr>
            <a:r>
              <a:rPr lang="en-US" b="1" dirty="0">
                <a:solidFill>
                  <a:srgbClr val="0070C0"/>
                </a:solidFill>
              </a:rPr>
              <a:t>Cost </a:t>
            </a:r>
            <a:r>
              <a:rPr lang="en-US" dirty="0">
                <a:solidFill>
                  <a:schemeClr val="tx2"/>
                </a:solidFill>
              </a:rPr>
              <a:t>is an obvious factor. Lawyers using document generation software can create robust and flexible SLATs tailored to the specific moderate wealth client very efficiently.</a:t>
            </a:r>
          </a:p>
          <a:p>
            <a:pPr>
              <a:spcBef>
                <a:spcPts val="600"/>
              </a:spcBef>
            </a:pPr>
            <a:r>
              <a:rPr lang="en-US" b="1" dirty="0">
                <a:solidFill>
                  <a:srgbClr val="0070C0"/>
                </a:solidFill>
              </a:rPr>
              <a:t>Home state versus DAPT jurisdiction </a:t>
            </a:r>
            <a:r>
              <a:rPr lang="en-US" dirty="0">
                <a:solidFill>
                  <a:schemeClr val="tx2"/>
                </a:solidFill>
              </a:rPr>
              <a:t>(20 states e.g. AK, NV, SD, DE) have legislation permitting self settled trusts. Set up the SLAT in the client’s home state but provide a mechanism to move the trust later if advisable.</a:t>
            </a:r>
          </a:p>
          <a:p>
            <a:pPr>
              <a:spcBef>
                <a:spcPts val="600"/>
              </a:spcBef>
            </a:pPr>
            <a:r>
              <a:rPr lang="en-US" dirty="0">
                <a:solidFill>
                  <a:schemeClr val="tx2"/>
                </a:solidFill>
              </a:rPr>
              <a:t>Use </a:t>
            </a:r>
            <a:r>
              <a:rPr lang="en-US" b="1" dirty="0">
                <a:solidFill>
                  <a:srgbClr val="0070C0"/>
                </a:solidFill>
              </a:rPr>
              <a:t>individual trustees </a:t>
            </a:r>
            <a:r>
              <a:rPr lang="en-US" dirty="0">
                <a:solidFill>
                  <a:schemeClr val="tx2"/>
                </a:solidFill>
              </a:rPr>
              <a:t>for now but include a mechanism to change to an institutional trustee later.</a:t>
            </a:r>
          </a:p>
          <a:p>
            <a:pPr>
              <a:spcBef>
                <a:spcPts val="600"/>
              </a:spcBef>
            </a:pPr>
            <a:r>
              <a:rPr lang="en-US" dirty="0">
                <a:solidFill>
                  <a:schemeClr val="tx2"/>
                </a:solidFill>
              </a:rPr>
              <a:t>Include an </a:t>
            </a:r>
            <a:r>
              <a:rPr lang="en-US" b="1" dirty="0">
                <a:solidFill>
                  <a:srgbClr val="0070C0"/>
                </a:solidFill>
              </a:rPr>
              <a:t>insurance trustee </a:t>
            </a:r>
            <a:r>
              <a:rPr lang="en-US" dirty="0">
                <a:solidFill>
                  <a:schemeClr val="tx2"/>
                </a:solidFill>
              </a:rPr>
              <a:t>and insurance provisions in all SLATs for moderate wealthy clients to add flexibility.</a:t>
            </a:r>
          </a:p>
          <a:p>
            <a:pPr>
              <a:spcBef>
                <a:spcPts val="600"/>
              </a:spcBef>
            </a:pPr>
            <a:r>
              <a:rPr lang="en-US" dirty="0">
                <a:solidFill>
                  <a:schemeClr val="tx2"/>
                </a:solidFill>
              </a:rPr>
              <a:t>Consider whether creating and funding one or two SLATs is preferable. </a:t>
            </a:r>
          </a:p>
          <a:p>
            <a:pPr>
              <a:spcBef>
                <a:spcPts val="600"/>
              </a:spcBef>
            </a:pPr>
            <a:r>
              <a:rPr lang="en-US" dirty="0">
                <a:solidFill>
                  <a:schemeClr val="tx2"/>
                </a:solidFill>
              </a:rPr>
              <a:t>Consider the benefits of a </a:t>
            </a:r>
            <a:r>
              <a:rPr lang="en-US" b="1" dirty="0">
                <a:solidFill>
                  <a:srgbClr val="0070C0"/>
                </a:solidFill>
              </a:rPr>
              <a:t>non-grantor SLAT or “SLANT</a:t>
            </a:r>
            <a:r>
              <a:rPr lang="en-US" dirty="0">
                <a:solidFill>
                  <a:schemeClr val="tx2"/>
                </a:solidFill>
              </a:rPr>
              <a:t>” to gain state or federal income tax advantages.</a:t>
            </a:r>
          </a:p>
          <a:p>
            <a:pPr>
              <a:spcBef>
                <a:spcPts val="600"/>
              </a:spcBef>
            </a:pPr>
            <a:r>
              <a:rPr lang="en-US" dirty="0">
                <a:solidFill>
                  <a:schemeClr val="tx2"/>
                </a:solidFill>
              </a:rPr>
              <a:t>Consider a </a:t>
            </a:r>
            <a:r>
              <a:rPr lang="en-US" b="1" dirty="0">
                <a:solidFill>
                  <a:srgbClr val="0070C0"/>
                </a:solidFill>
              </a:rPr>
              <a:t>general power of appointment in favor of an elderly or infirm family member </a:t>
            </a:r>
            <a:r>
              <a:rPr lang="en-US" dirty="0">
                <a:solidFill>
                  <a:schemeClr val="tx2"/>
                </a:solidFill>
              </a:rPr>
              <a:t>with a small estate to get an income tax basis step up.</a:t>
            </a:r>
          </a:p>
          <a:p>
            <a:pPr>
              <a:spcBef>
                <a:spcPts val="600"/>
              </a:spcBef>
            </a:pPr>
            <a:endParaRPr lang="en-US" dirty="0">
              <a:solidFill>
                <a:schemeClr val="tx2"/>
              </a:solidFill>
            </a:endParaRPr>
          </a:p>
          <a:p>
            <a:pPr>
              <a:spcBef>
                <a:spcPts val="600"/>
              </a:spcBef>
            </a:pPr>
            <a:endParaRPr lang="en-US" dirty="0">
              <a:solidFill>
                <a:schemeClr val="tx2"/>
              </a:solidFill>
            </a:endParaRPr>
          </a:p>
          <a:p>
            <a:pPr>
              <a:spcBef>
                <a:spcPts val="600"/>
              </a:spcBef>
            </a:pPr>
            <a:endParaRPr lang="en-US" dirty="0"/>
          </a:p>
        </p:txBody>
      </p:sp>
      <p:sp>
        <p:nvSpPr>
          <p:cNvPr id="4" name="Slide Number Placeholder 3">
            <a:extLst>
              <a:ext uri="{FF2B5EF4-FFF2-40B4-BE49-F238E27FC236}">
                <a16:creationId xmlns:a16="http://schemas.microsoft.com/office/drawing/2014/main" id="{4B798A63-09C9-C16B-75EF-4E302F028BA1}"/>
              </a:ext>
            </a:extLst>
          </p:cNvPr>
          <p:cNvSpPr>
            <a:spLocks noGrp="1"/>
          </p:cNvSpPr>
          <p:nvPr>
            <p:ph type="sldNum" sz="quarter" idx="12"/>
          </p:nvPr>
        </p:nvSpPr>
        <p:spPr/>
        <p:txBody>
          <a:bodyPr/>
          <a:lstStyle/>
          <a:p>
            <a:fld id="{E31375A4-56A4-47D6-9801-1991572033F7}" type="slidenum">
              <a:rPr lang="en-US" smtClean="0"/>
              <a:t>55</a:t>
            </a:fld>
            <a:endParaRPr lang="en-US" dirty="0"/>
          </a:p>
        </p:txBody>
      </p:sp>
    </p:spTree>
    <p:extLst>
      <p:ext uri="{BB962C8B-B14F-4D97-AF65-F5344CB8AC3E}">
        <p14:creationId xmlns:p14="http://schemas.microsoft.com/office/powerpoint/2010/main" val="69827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5F287C-3F8B-C84B-5177-001E7BFC9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AF65B8-54C9-8F61-E3AF-678237B9AF21}"/>
              </a:ext>
            </a:extLst>
          </p:cNvPr>
          <p:cNvSpPr>
            <a:spLocks noGrp="1"/>
          </p:cNvSpPr>
          <p:nvPr>
            <p:ph type="title"/>
          </p:nvPr>
        </p:nvSpPr>
        <p:spPr>
          <a:xfrm>
            <a:off x="1205949" y="381000"/>
            <a:ext cx="10124660" cy="1143000"/>
          </a:xfrm>
        </p:spPr>
        <p:txBody>
          <a:bodyPr/>
          <a:lstStyle/>
          <a:p>
            <a:r>
              <a:rPr lang="en-US" cap="none" dirty="0">
                <a:solidFill>
                  <a:schemeClr val="tx2"/>
                </a:solidFill>
              </a:rPr>
              <a:t>Non-Reciprocal SLATs Create REAL Economic Issues</a:t>
            </a:r>
          </a:p>
        </p:txBody>
      </p:sp>
      <p:sp>
        <p:nvSpPr>
          <p:cNvPr id="3" name="Content Placeholder 2">
            <a:extLst>
              <a:ext uri="{FF2B5EF4-FFF2-40B4-BE49-F238E27FC236}">
                <a16:creationId xmlns:a16="http://schemas.microsoft.com/office/drawing/2014/main" id="{52036DDF-6EE4-8E0A-5373-4B389FDD788A}"/>
              </a:ext>
            </a:extLst>
          </p:cNvPr>
          <p:cNvSpPr>
            <a:spLocks noGrp="1"/>
          </p:cNvSpPr>
          <p:nvPr>
            <p:ph idx="1"/>
          </p:nvPr>
        </p:nvSpPr>
        <p:spPr>
          <a:xfrm>
            <a:off x="1146314" y="1822174"/>
            <a:ext cx="10389704" cy="4114800"/>
          </a:xfrm>
        </p:spPr>
        <p:txBody>
          <a:bodyPr/>
          <a:lstStyle/>
          <a:p>
            <a:r>
              <a:rPr lang="en-US" b="1" dirty="0">
                <a:solidFill>
                  <a:srgbClr val="0070C0"/>
                </a:solidFill>
              </a:rPr>
              <a:t>Advisers need to understand the differences used when planning for their clients, and to caution the clients that the differences may be motivated by tax and creditor protection reasons but may have material adverse economic disadvantages to one of the two spouses. </a:t>
            </a:r>
          </a:p>
          <a:p>
            <a:r>
              <a:rPr lang="en-US" dirty="0">
                <a:solidFill>
                  <a:schemeClr val="tx2"/>
                </a:solidFill>
              </a:rPr>
              <a:t>The efforts made to differentiate irrevocable trusts to reduce the risk of the application of the reciprocal trust doctrine in several instances have </a:t>
            </a:r>
            <a:r>
              <a:rPr lang="en-US" b="1" dirty="0">
                <a:solidFill>
                  <a:srgbClr val="0070C0"/>
                </a:solidFill>
              </a:rPr>
              <a:t>substantive economic and legal implications</a:t>
            </a:r>
            <a:r>
              <a:rPr lang="en-US" b="1" dirty="0">
                <a:solidFill>
                  <a:schemeClr val="tx2"/>
                </a:solidFill>
              </a:rPr>
              <a:t>.</a:t>
            </a:r>
            <a:r>
              <a:rPr lang="en-US" dirty="0">
                <a:solidFill>
                  <a:schemeClr val="tx2"/>
                </a:solidFill>
              </a:rPr>
              <a:t> These provisions reduce the access to a particular trust to less than it might otherwise be. These limitations, e.g., the use of a health, education, maintenance and support (“HEMS”) distribution standard in one trust (and a “Comfort and welfare” standard with an independent trustee in the 2</a:t>
            </a:r>
            <a:r>
              <a:rPr lang="en-US" baseline="30000" dirty="0">
                <a:solidFill>
                  <a:schemeClr val="tx2"/>
                </a:solidFill>
              </a:rPr>
              <a:t>nd</a:t>
            </a:r>
            <a:r>
              <a:rPr lang="en-US" dirty="0">
                <a:solidFill>
                  <a:schemeClr val="tx2"/>
                </a:solidFill>
              </a:rPr>
              <a:t> spouse’s trust) have real economic consequences. </a:t>
            </a:r>
          </a:p>
        </p:txBody>
      </p:sp>
      <p:sp>
        <p:nvSpPr>
          <p:cNvPr id="4" name="Slide Number Placeholder 3">
            <a:extLst>
              <a:ext uri="{FF2B5EF4-FFF2-40B4-BE49-F238E27FC236}">
                <a16:creationId xmlns:a16="http://schemas.microsoft.com/office/drawing/2014/main" id="{F5246CB5-AC98-BEAC-9665-3177EAC298EC}"/>
              </a:ext>
            </a:extLst>
          </p:cNvPr>
          <p:cNvSpPr>
            <a:spLocks noGrp="1"/>
          </p:cNvSpPr>
          <p:nvPr>
            <p:ph type="sldNum" sz="quarter" idx="12"/>
          </p:nvPr>
        </p:nvSpPr>
        <p:spPr/>
        <p:txBody>
          <a:bodyPr/>
          <a:lstStyle/>
          <a:p>
            <a:fld id="{E31375A4-56A4-47D6-9801-1991572033F7}" type="slidenum">
              <a:rPr lang="en-US" smtClean="0"/>
              <a:t>56</a:t>
            </a:fld>
            <a:endParaRPr lang="en-US" dirty="0"/>
          </a:p>
        </p:txBody>
      </p:sp>
    </p:spTree>
    <p:extLst>
      <p:ext uri="{BB962C8B-B14F-4D97-AF65-F5344CB8AC3E}">
        <p14:creationId xmlns:p14="http://schemas.microsoft.com/office/powerpoint/2010/main" val="71751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Portability: file to preserve despite high exemption</a:t>
            </a:r>
            <a:endParaRPr lang="en-US" cap="none" dirty="0">
              <a:solidFill>
                <a:schemeClr val="tx2"/>
              </a:solidFill>
            </a:endParaRPr>
          </a:p>
        </p:txBody>
      </p:sp>
      <p:sp>
        <p:nvSpPr>
          <p:cNvPr id="3" name="Text Placeholder 2"/>
          <p:cNvSpPr>
            <a:spLocks noGrp="1"/>
          </p:cNvSpPr>
          <p:nvPr>
            <p:ph type="body" idx="1"/>
          </p:nvPr>
        </p:nvSpPr>
        <p:spPr/>
        <p:txBody>
          <a:bodyPr>
            <a:normAutofit fontScale="85000" lnSpcReduction="10000"/>
          </a:bodyPr>
          <a:lstStyle/>
          <a:p>
            <a:r>
              <a:rPr lang="en-US" dirty="0"/>
              <a:t>$15M exemption moves dsue off client radar</a:t>
            </a:r>
          </a:p>
        </p:txBody>
      </p:sp>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71C86A-26F9-26DC-0A16-BFBCB341A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C6407-72E4-48C0-D22E-5DF665ED6D11}"/>
              </a:ext>
            </a:extLst>
          </p:cNvPr>
          <p:cNvSpPr>
            <a:spLocks noGrp="1"/>
          </p:cNvSpPr>
          <p:nvPr>
            <p:ph type="title"/>
          </p:nvPr>
        </p:nvSpPr>
        <p:spPr/>
        <p:txBody>
          <a:bodyPr/>
          <a:lstStyle/>
          <a:p>
            <a:r>
              <a:rPr lang="en-US" cap="none" dirty="0">
                <a:solidFill>
                  <a:schemeClr val="tx2"/>
                </a:solidFill>
              </a:rPr>
              <a:t>Portability Remains Important Post-OBBBA</a:t>
            </a:r>
          </a:p>
        </p:txBody>
      </p:sp>
      <p:sp>
        <p:nvSpPr>
          <p:cNvPr id="3" name="Content Placeholder 2">
            <a:extLst>
              <a:ext uri="{FF2B5EF4-FFF2-40B4-BE49-F238E27FC236}">
                <a16:creationId xmlns:a16="http://schemas.microsoft.com/office/drawing/2014/main" id="{B63F7432-4D9E-8E94-8F95-7E201E6DB64F}"/>
              </a:ext>
            </a:extLst>
          </p:cNvPr>
          <p:cNvSpPr>
            <a:spLocks noGrp="1"/>
          </p:cNvSpPr>
          <p:nvPr>
            <p:ph idx="1"/>
          </p:nvPr>
        </p:nvSpPr>
        <p:spPr/>
        <p:txBody>
          <a:bodyPr>
            <a:normAutofit fontScale="92500" lnSpcReduction="10000"/>
          </a:bodyPr>
          <a:lstStyle/>
          <a:p>
            <a:r>
              <a:rPr lang="en-US" dirty="0"/>
              <a:t>When the first of two spouses dies the survivor can safeguard the estate tax exemption that the deceased spouse’s estate did not use. The unused exemption is called the Deceased Spouse Unused Exemption or “DSUE.” </a:t>
            </a:r>
          </a:p>
          <a:p>
            <a:r>
              <a:rPr lang="en-US" dirty="0"/>
              <a:t>With a $15M “permanent” exemption practitioners need to keep filing a portability Form 706 on the client’s radar so that this opportunity is not lost. Look at it like a relatively inexpensive insurance policy if (when?) a future administration lowers the estate tax exemption.</a:t>
            </a:r>
          </a:p>
          <a:p>
            <a:r>
              <a:rPr lang="en-US" dirty="0"/>
              <a:t>Protect yourself and document that you have advised every probate client of this issue.</a:t>
            </a:r>
          </a:p>
          <a:p>
            <a:r>
              <a:rPr lang="en-US" dirty="0"/>
              <a:t>You secure your late spouse’s exemption you must make an election on a timely-filed estate tax return. That means the cost of filing an estate tax return. Further, if you do file for the DSUE the time period during which the IRS can audit (called the “statute of limitations”) remains open for the decedent spouse’s estate tax return until the statute of limitations has run on your (i.e., the surviving spouse’s) estate tax return. That could be a long time.</a:t>
            </a:r>
          </a:p>
          <a:p>
            <a:endParaRPr lang="en-US" dirty="0"/>
          </a:p>
          <a:p>
            <a:endParaRPr lang="en-US" dirty="0"/>
          </a:p>
        </p:txBody>
      </p:sp>
      <p:sp>
        <p:nvSpPr>
          <p:cNvPr id="4" name="Slide Number Placeholder 3">
            <a:extLst>
              <a:ext uri="{FF2B5EF4-FFF2-40B4-BE49-F238E27FC236}">
                <a16:creationId xmlns:a16="http://schemas.microsoft.com/office/drawing/2014/main" id="{523CD617-6E92-D238-ACB8-9CC603D5298E}"/>
              </a:ext>
            </a:extLst>
          </p:cNvPr>
          <p:cNvSpPr>
            <a:spLocks noGrp="1"/>
          </p:cNvSpPr>
          <p:nvPr>
            <p:ph type="sldNum" sz="quarter" idx="12"/>
          </p:nvPr>
        </p:nvSpPr>
        <p:spPr/>
        <p:txBody>
          <a:bodyPr/>
          <a:lstStyle/>
          <a:p>
            <a:fld id="{E31375A4-56A4-47D6-9801-1991572033F7}" type="slidenum">
              <a:rPr lang="en-US" smtClean="0"/>
              <a:t>58</a:t>
            </a:fld>
            <a:endParaRPr lang="en-US" dirty="0"/>
          </a:p>
        </p:txBody>
      </p:sp>
    </p:spTree>
    <p:extLst>
      <p:ext uri="{BB962C8B-B14F-4D97-AF65-F5344CB8AC3E}">
        <p14:creationId xmlns:p14="http://schemas.microsoft.com/office/powerpoint/2010/main" val="113414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8E2FF6-DE89-8C34-CB0D-0D12918133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6C363-8750-A0BC-401F-CDD742D11247}"/>
              </a:ext>
            </a:extLst>
          </p:cNvPr>
          <p:cNvSpPr>
            <a:spLocks noGrp="1"/>
          </p:cNvSpPr>
          <p:nvPr>
            <p:ph type="title"/>
          </p:nvPr>
        </p:nvSpPr>
        <p:spPr/>
        <p:txBody>
          <a:bodyPr/>
          <a:lstStyle/>
          <a:p>
            <a:r>
              <a:rPr lang="en-US" cap="none" dirty="0">
                <a:solidFill>
                  <a:schemeClr val="tx2"/>
                </a:solidFill>
              </a:rPr>
              <a:t>Portability a Few Thoughts</a:t>
            </a:r>
          </a:p>
        </p:txBody>
      </p:sp>
      <p:sp>
        <p:nvSpPr>
          <p:cNvPr id="3" name="Content Placeholder 2">
            <a:extLst>
              <a:ext uri="{FF2B5EF4-FFF2-40B4-BE49-F238E27FC236}">
                <a16:creationId xmlns:a16="http://schemas.microsoft.com/office/drawing/2014/main" id="{3EB40FD3-B9B4-BE78-0CE9-32E3C27202A7}"/>
              </a:ext>
            </a:extLst>
          </p:cNvPr>
          <p:cNvSpPr>
            <a:spLocks noGrp="1"/>
          </p:cNvSpPr>
          <p:nvPr>
            <p:ph idx="1"/>
          </p:nvPr>
        </p:nvSpPr>
        <p:spPr/>
        <p:txBody>
          <a:bodyPr>
            <a:normAutofit/>
          </a:bodyPr>
          <a:lstStyle/>
          <a:p>
            <a:pPr lvl="0"/>
            <a:r>
              <a:rPr lang="en-US" dirty="0"/>
              <a:t>There is no way to predict the </a:t>
            </a:r>
            <a:r>
              <a:rPr lang="en-US" b="1" dirty="0">
                <a:solidFill>
                  <a:srgbClr val="0070C0"/>
                </a:solidFill>
              </a:rPr>
              <a:t>future of the estate tax </a:t>
            </a:r>
            <a:r>
              <a:rPr lang="en-US" dirty="0"/>
              <a:t>so why not play it safe and lock in the exemption on the death of the first spouse. If you’re the executor and you don’t file might you get sued in the future if that was the wrong decision?</a:t>
            </a:r>
          </a:p>
          <a:p>
            <a:pPr lvl="0"/>
            <a:r>
              <a:rPr lang="en-US" dirty="0"/>
              <a:t>For </a:t>
            </a:r>
            <a:r>
              <a:rPr lang="en-US" b="1" dirty="0">
                <a:solidFill>
                  <a:srgbClr val="0070C0"/>
                </a:solidFill>
              </a:rPr>
              <a:t>income tax basis </a:t>
            </a:r>
            <a:r>
              <a:rPr lang="en-US" dirty="0"/>
              <a:t>purposes you need back up of what the fair value of assets were on the first death so, if you are gathering all that data anyhow, why not file?</a:t>
            </a:r>
          </a:p>
          <a:p>
            <a:pPr lvl="0"/>
            <a:r>
              <a:rPr lang="en-US" dirty="0"/>
              <a:t>Depending on the </a:t>
            </a:r>
            <a:r>
              <a:rPr lang="en-US" b="1" dirty="0">
                <a:solidFill>
                  <a:srgbClr val="0070C0"/>
                </a:solidFill>
              </a:rPr>
              <a:t>dispositive plan </a:t>
            </a:r>
            <a:r>
              <a:rPr lang="en-US" dirty="0"/>
              <a:t>it may be necessary to have proper values of the assets involved.</a:t>
            </a:r>
          </a:p>
          <a:p>
            <a:pPr lvl="0"/>
            <a:r>
              <a:rPr lang="en-US" b="1" dirty="0">
                <a:solidFill>
                  <a:srgbClr val="0070C0"/>
                </a:solidFill>
              </a:rPr>
              <a:t>Beneficiaries may want the information </a:t>
            </a:r>
            <a:r>
              <a:rPr lang="en-US" dirty="0"/>
              <a:t>regardless of the above.</a:t>
            </a:r>
          </a:p>
          <a:p>
            <a:pPr lvl="0"/>
            <a:r>
              <a:rPr lang="en-US" dirty="0"/>
              <a:t>Getting precise information on assets may be helpful to fulfilling your obligations as a personal administrator (executor) or successor trustee under the deceased spouse’s revocable trust.</a:t>
            </a:r>
          </a:p>
          <a:p>
            <a:endParaRPr lang="en-US" dirty="0"/>
          </a:p>
          <a:p>
            <a:endParaRPr lang="en-US" dirty="0"/>
          </a:p>
        </p:txBody>
      </p:sp>
      <p:sp>
        <p:nvSpPr>
          <p:cNvPr id="4" name="Slide Number Placeholder 3">
            <a:extLst>
              <a:ext uri="{FF2B5EF4-FFF2-40B4-BE49-F238E27FC236}">
                <a16:creationId xmlns:a16="http://schemas.microsoft.com/office/drawing/2014/main" id="{EE48ABB9-2437-C643-7F04-3C15977B041D}"/>
              </a:ext>
            </a:extLst>
          </p:cNvPr>
          <p:cNvSpPr>
            <a:spLocks noGrp="1"/>
          </p:cNvSpPr>
          <p:nvPr>
            <p:ph type="sldNum" sz="quarter" idx="12"/>
          </p:nvPr>
        </p:nvSpPr>
        <p:spPr/>
        <p:txBody>
          <a:bodyPr/>
          <a:lstStyle/>
          <a:p>
            <a:fld id="{E31375A4-56A4-47D6-9801-1991572033F7}" type="slidenum">
              <a:rPr lang="en-US" smtClean="0"/>
              <a:t>59</a:t>
            </a:fld>
            <a:endParaRPr lang="en-US" dirty="0"/>
          </a:p>
        </p:txBody>
      </p:sp>
    </p:spTree>
    <p:extLst>
      <p:ext uri="{BB962C8B-B14F-4D97-AF65-F5344CB8AC3E}">
        <p14:creationId xmlns:p14="http://schemas.microsoft.com/office/powerpoint/2010/main" val="336270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A9F242-EA94-4E13-539F-C71BA3B21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ACFC9-852E-98FD-8012-8A61D0BAA929}"/>
              </a:ext>
            </a:extLst>
          </p:cNvPr>
          <p:cNvSpPr>
            <a:spLocks noGrp="1"/>
          </p:cNvSpPr>
          <p:nvPr>
            <p:ph type="title"/>
          </p:nvPr>
        </p:nvSpPr>
        <p:spPr/>
        <p:txBody>
          <a:bodyPr/>
          <a:lstStyle/>
          <a:p>
            <a:r>
              <a:rPr lang="en-US" dirty="0">
                <a:solidFill>
                  <a:schemeClr val="tx2"/>
                </a:solidFill>
              </a:rPr>
              <a:t>Creating Separate Non-Grantor Trusts </a:t>
            </a:r>
            <a:endParaRPr lang="en-US" cap="none" dirty="0">
              <a:solidFill>
                <a:schemeClr val="tx2"/>
              </a:solidFill>
            </a:endParaRPr>
          </a:p>
        </p:txBody>
      </p:sp>
      <p:sp>
        <p:nvSpPr>
          <p:cNvPr id="3" name="Content Placeholder 2">
            <a:extLst>
              <a:ext uri="{FF2B5EF4-FFF2-40B4-BE49-F238E27FC236}">
                <a16:creationId xmlns:a16="http://schemas.microsoft.com/office/drawing/2014/main" id="{08FBE7C2-F39B-A280-619A-81BBE11125F9}"/>
              </a:ext>
            </a:extLst>
          </p:cNvPr>
          <p:cNvSpPr>
            <a:spLocks noGrp="1"/>
          </p:cNvSpPr>
          <p:nvPr>
            <p:ph idx="1"/>
          </p:nvPr>
        </p:nvSpPr>
        <p:spPr/>
        <p:txBody>
          <a:bodyPr/>
          <a:lstStyle/>
          <a:p>
            <a:pPr algn="just"/>
            <a:r>
              <a:rPr lang="en-US" dirty="0">
                <a:solidFill>
                  <a:schemeClr val="tx2"/>
                </a:solidFill>
              </a:rPr>
              <a:t>Can you create </a:t>
            </a:r>
            <a:r>
              <a:rPr lang="en-US" b="1" dirty="0">
                <a:solidFill>
                  <a:srgbClr val="0070C0"/>
                </a:solidFill>
              </a:rPr>
              <a:t>separate trusts </a:t>
            </a:r>
            <a:r>
              <a:rPr lang="en-US" dirty="0">
                <a:solidFill>
                  <a:schemeClr val="tx2"/>
                </a:solidFill>
              </a:rPr>
              <a:t>so that you can spread income between each to save income taxes? If each trust earns less than $15,650 then income might be spread out to be taxed at brackets less than the maximum 37% bracket. </a:t>
            </a:r>
          </a:p>
          <a:p>
            <a:pPr algn="just"/>
            <a:r>
              <a:rPr lang="en-US" dirty="0">
                <a:solidFill>
                  <a:schemeClr val="tx2"/>
                </a:solidFill>
              </a:rPr>
              <a:t>The tax law provides a hurdle for that in that multiple trusts may be aggregated to prevent that result (Code Section </a:t>
            </a:r>
            <a:r>
              <a:rPr lang="en-US" b="1" dirty="0">
                <a:solidFill>
                  <a:srgbClr val="0070C0"/>
                </a:solidFill>
              </a:rPr>
              <a:t>643(f)). </a:t>
            </a:r>
            <a:r>
              <a:rPr lang="en-US" dirty="0">
                <a:solidFill>
                  <a:schemeClr val="tx2"/>
                </a:solidFill>
              </a:rPr>
              <a:t>If the trusts are sufficiently independent, e.g., each trust is for a different child, it may be feasible to have each of those trusts respected as independent. This could be important to planning generally, and certainly post-OBBBA.</a:t>
            </a:r>
          </a:p>
          <a:p>
            <a:pPr algn="just"/>
            <a:r>
              <a:rPr lang="en-US" b="1" u="sng" dirty="0">
                <a:solidFill>
                  <a:schemeClr val="tx2"/>
                </a:solidFill>
              </a:rPr>
              <a:t>Example:</a:t>
            </a:r>
            <a:r>
              <a:rPr lang="en-US" dirty="0">
                <a:solidFill>
                  <a:schemeClr val="tx2"/>
                </a:solidFill>
              </a:rPr>
              <a:t> You have 3 kids. You create A separate trust for each child. You and the 3 non-grantor trusts may now constitute four taxpayers to spread and expand tax benefits. This could be very powerful planning results.</a:t>
            </a:r>
          </a:p>
        </p:txBody>
      </p:sp>
      <p:sp>
        <p:nvSpPr>
          <p:cNvPr id="4" name="Slide Number Placeholder 3">
            <a:extLst>
              <a:ext uri="{FF2B5EF4-FFF2-40B4-BE49-F238E27FC236}">
                <a16:creationId xmlns:a16="http://schemas.microsoft.com/office/drawing/2014/main" id="{9363A45F-20FE-8B8D-5F4B-A22B65542974}"/>
              </a:ext>
            </a:extLst>
          </p:cNvPr>
          <p:cNvSpPr>
            <a:spLocks noGrp="1"/>
          </p:cNvSpPr>
          <p:nvPr>
            <p:ph type="sldNum" sz="quarter" idx="12"/>
          </p:nvPr>
        </p:nvSpPr>
        <p:spPr/>
        <p:txBody>
          <a:bodyPr/>
          <a:lstStyle/>
          <a:p>
            <a:fld id="{E31375A4-56A4-47D6-9801-1991572033F7}" type="slidenum">
              <a:rPr lang="en-US" smtClean="0"/>
              <a:t>6</a:t>
            </a:fld>
            <a:endParaRPr lang="en-US" dirty="0"/>
          </a:p>
        </p:txBody>
      </p:sp>
    </p:spTree>
    <p:extLst>
      <p:ext uri="{BB962C8B-B14F-4D97-AF65-F5344CB8AC3E}">
        <p14:creationId xmlns:p14="http://schemas.microsoft.com/office/powerpoint/2010/main" val="293805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69C617-6EB4-ADF3-4933-B05F6627A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005302-1410-15F5-A887-2A6DC5187497}"/>
              </a:ext>
            </a:extLst>
          </p:cNvPr>
          <p:cNvSpPr>
            <a:spLocks noGrp="1"/>
          </p:cNvSpPr>
          <p:nvPr>
            <p:ph type="title"/>
          </p:nvPr>
        </p:nvSpPr>
        <p:spPr/>
        <p:txBody>
          <a:bodyPr/>
          <a:lstStyle/>
          <a:p>
            <a:r>
              <a:rPr lang="en-US" cap="none" dirty="0">
                <a:solidFill>
                  <a:schemeClr val="tx2"/>
                </a:solidFill>
              </a:rPr>
              <a:t>Portability 706 Requires Care</a:t>
            </a:r>
          </a:p>
        </p:txBody>
      </p:sp>
      <p:sp>
        <p:nvSpPr>
          <p:cNvPr id="3" name="Content Placeholder 2">
            <a:extLst>
              <a:ext uri="{FF2B5EF4-FFF2-40B4-BE49-F238E27FC236}">
                <a16:creationId xmlns:a16="http://schemas.microsoft.com/office/drawing/2014/main" id="{4E93217F-36C3-62AC-785A-155AD35DF510}"/>
              </a:ext>
            </a:extLst>
          </p:cNvPr>
          <p:cNvSpPr>
            <a:spLocks noGrp="1"/>
          </p:cNvSpPr>
          <p:nvPr>
            <p:ph idx="1"/>
          </p:nvPr>
        </p:nvSpPr>
        <p:spPr/>
        <p:txBody>
          <a:bodyPr>
            <a:normAutofit fontScale="92500" lnSpcReduction="20000"/>
          </a:bodyPr>
          <a:lstStyle/>
          <a:p>
            <a:pPr lvl="0">
              <a:spcBef>
                <a:spcPts val="600"/>
              </a:spcBef>
            </a:pPr>
            <a:r>
              <a:rPr lang="en-US" dirty="0"/>
              <a:t>Fay Rowland passed away on April 8, 2016. Mrs. Rowland’s will provided $950,000 in specific bequests to individuals including friends and family members, and included charitable planning with her husband, Billy Rowland. There was remaining estate tax exemption on her death. While the estate tax return listed various assets held Mrs. Rowland, the Court noted “…The return did not include any information as to the fair market value of those assets but instead estimated the gross value of the estate.”</a:t>
            </a:r>
          </a:p>
          <a:p>
            <a:pPr lvl="0">
              <a:spcBef>
                <a:spcPts val="600"/>
              </a:spcBef>
            </a:pPr>
            <a:r>
              <a:rPr lang="en-US" dirty="0"/>
              <a:t>The executor must adhere to the requirements to file a </a:t>
            </a:r>
            <a:r>
              <a:rPr lang="en-US" b="1" dirty="0">
                <a:solidFill>
                  <a:srgbClr val="0070C0"/>
                </a:solidFill>
              </a:rPr>
              <a:t>timely, “complete and properly prepared </a:t>
            </a:r>
            <a:r>
              <a:rPr lang="en-US" dirty="0"/>
              <a:t>[return] if it is prepared in accordance with [Treasury Regulation] §20.2010-2(a)(7)”for portability of the deceased spouse’s unused exemption (DSUE).</a:t>
            </a:r>
          </a:p>
          <a:p>
            <a:pPr lvl="0">
              <a:spcBef>
                <a:spcPts val="600"/>
              </a:spcBef>
            </a:pPr>
            <a:r>
              <a:rPr lang="en-US" dirty="0"/>
              <a:t>There are specific exclusions to the relaxed Form 706 reporting requirement for DSUE. The relaxed reporting requirements cannot be used when “[t]he value of such property relates to, affects, or is needed to determine, the value passing from the decedent to a </a:t>
            </a:r>
            <a:r>
              <a:rPr lang="en-US" b="1" dirty="0">
                <a:solidFill>
                  <a:srgbClr val="0070C0"/>
                </a:solidFill>
              </a:rPr>
              <a:t>recipient other than the recipient of the marital or charitable deduction </a:t>
            </a:r>
            <a:r>
              <a:rPr lang="en-US" dirty="0"/>
              <a:t>property.”</a:t>
            </a:r>
          </a:p>
          <a:p>
            <a:pPr lvl="0">
              <a:spcBef>
                <a:spcPts val="600"/>
              </a:spcBef>
            </a:pPr>
            <a:r>
              <a:rPr lang="en-US" dirty="0"/>
              <a:t>Estate of Billy S. Rowland, T.C. Memo 2025-76 (July 15, 2025), a copy of the case is viewable at </a:t>
            </a:r>
            <a:r>
              <a:rPr lang="en-US" dirty="0">
                <a:hlinkClick r:id="rId2"/>
              </a:rPr>
              <a:t>https://www.taxnotes.com/research/federal/court-documents/court-opinions-and-orders/estate-didnt-make-portability-election-safe-harbor-doesnt-apply/7srvd</a:t>
            </a:r>
            <a:r>
              <a:rPr lang="en-US" dirty="0"/>
              <a:t> , last accessed September 13, 2025.</a:t>
            </a:r>
          </a:p>
          <a:p>
            <a:pPr>
              <a:spcBef>
                <a:spcPts val="600"/>
              </a:spcBef>
            </a:pPr>
            <a:endParaRPr lang="en-US" dirty="0"/>
          </a:p>
        </p:txBody>
      </p:sp>
      <p:sp>
        <p:nvSpPr>
          <p:cNvPr id="4" name="Slide Number Placeholder 3">
            <a:extLst>
              <a:ext uri="{FF2B5EF4-FFF2-40B4-BE49-F238E27FC236}">
                <a16:creationId xmlns:a16="http://schemas.microsoft.com/office/drawing/2014/main" id="{9AA666FA-D8AF-A96E-37F3-B585B404CE87}"/>
              </a:ext>
            </a:extLst>
          </p:cNvPr>
          <p:cNvSpPr>
            <a:spLocks noGrp="1"/>
          </p:cNvSpPr>
          <p:nvPr>
            <p:ph type="sldNum" sz="quarter" idx="12"/>
          </p:nvPr>
        </p:nvSpPr>
        <p:spPr/>
        <p:txBody>
          <a:bodyPr/>
          <a:lstStyle/>
          <a:p>
            <a:fld id="{E31375A4-56A4-47D6-9801-1991572033F7}" type="slidenum">
              <a:rPr lang="en-US" smtClean="0"/>
              <a:t>60</a:t>
            </a:fld>
            <a:endParaRPr lang="en-US" dirty="0"/>
          </a:p>
        </p:txBody>
      </p:sp>
    </p:spTree>
    <p:extLst>
      <p:ext uri="{BB962C8B-B14F-4D97-AF65-F5344CB8AC3E}">
        <p14:creationId xmlns:p14="http://schemas.microsoft.com/office/powerpoint/2010/main" val="407453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18E0FB-39C6-7C00-AFD0-565F3F900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9387E-7BBE-66DC-8072-832C011C751B}"/>
              </a:ext>
            </a:extLst>
          </p:cNvPr>
          <p:cNvSpPr>
            <a:spLocks noGrp="1"/>
          </p:cNvSpPr>
          <p:nvPr>
            <p:ph type="title"/>
          </p:nvPr>
        </p:nvSpPr>
        <p:spPr/>
        <p:txBody>
          <a:bodyPr>
            <a:normAutofit/>
          </a:bodyPr>
          <a:lstStyle/>
          <a:p>
            <a:r>
              <a:rPr lang="en-US" dirty="0">
                <a:solidFill>
                  <a:schemeClr val="tx2"/>
                </a:solidFill>
              </a:rPr>
              <a:t>conclusion</a:t>
            </a:r>
            <a:endParaRPr lang="en-US" cap="none" dirty="0">
              <a:solidFill>
                <a:schemeClr val="tx2"/>
              </a:solidFill>
            </a:endParaRPr>
          </a:p>
        </p:txBody>
      </p:sp>
      <p:sp>
        <p:nvSpPr>
          <p:cNvPr id="3" name="Text Placeholder 2">
            <a:extLst>
              <a:ext uri="{FF2B5EF4-FFF2-40B4-BE49-F238E27FC236}">
                <a16:creationId xmlns:a16="http://schemas.microsoft.com/office/drawing/2014/main" id="{029533B5-E835-1F94-11C2-79FFB6EB9585}"/>
              </a:ext>
            </a:extLst>
          </p:cNvPr>
          <p:cNvSpPr>
            <a:spLocks noGrp="1"/>
          </p:cNvSpPr>
          <p:nvPr>
            <p:ph type="body" idx="1"/>
          </p:nvPr>
        </p:nvSpPr>
        <p:spPr/>
        <p:txBody>
          <a:bodyPr>
            <a:normAutofit fontScale="62500" lnSpcReduction="20000"/>
          </a:bodyPr>
          <a:lstStyle/>
          <a:p>
            <a:r>
              <a:rPr lang="en-US" dirty="0"/>
              <a:t>$15M exemption, AI, and more require proactive planning to stay relevant</a:t>
            </a:r>
          </a:p>
        </p:txBody>
      </p:sp>
    </p:spTree>
    <p:extLst>
      <p:ext uri="{BB962C8B-B14F-4D97-AF65-F5344CB8AC3E}">
        <p14:creationId xmlns:p14="http://schemas.microsoft.com/office/powerpoint/2010/main" val="286586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70FD7A-8288-4DE9-D5D5-A49994D5B5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CC952-8A1B-7592-0DFE-D66134812A9D}"/>
              </a:ext>
            </a:extLst>
          </p:cNvPr>
          <p:cNvSpPr>
            <a:spLocks noGrp="1"/>
          </p:cNvSpPr>
          <p:nvPr>
            <p:ph type="title"/>
          </p:nvPr>
        </p:nvSpPr>
        <p:spPr/>
        <p:txBody>
          <a:bodyPr/>
          <a:lstStyle/>
          <a:p>
            <a:r>
              <a:rPr lang="en-US" cap="none" dirty="0">
                <a:solidFill>
                  <a:schemeClr val="tx2"/>
                </a:solidFill>
              </a:rPr>
              <a:t>OBBBA Impacts Planning</a:t>
            </a:r>
          </a:p>
        </p:txBody>
      </p:sp>
      <p:sp>
        <p:nvSpPr>
          <p:cNvPr id="3" name="Content Placeholder 2">
            <a:extLst>
              <a:ext uri="{FF2B5EF4-FFF2-40B4-BE49-F238E27FC236}">
                <a16:creationId xmlns:a16="http://schemas.microsoft.com/office/drawing/2014/main" id="{282C90F3-04D6-8148-ECEC-332FC4384446}"/>
              </a:ext>
            </a:extLst>
          </p:cNvPr>
          <p:cNvSpPr>
            <a:spLocks noGrp="1"/>
          </p:cNvSpPr>
          <p:nvPr>
            <p:ph idx="1"/>
          </p:nvPr>
        </p:nvSpPr>
        <p:spPr/>
        <p:txBody>
          <a:bodyPr/>
          <a:lstStyle/>
          <a:p>
            <a:r>
              <a:rPr lang="en-US" dirty="0"/>
              <a:t>While many clients may feel OBBBA has reduced the need for planning the opposite may be true. Asset protection, future changes in estate tax rules, income tax planning all require planning.</a:t>
            </a:r>
          </a:p>
          <a:p>
            <a:r>
              <a:rPr lang="en-US" dirty="0"/>
              <a:t>Practitioners need to expand their toolkit to deal with the new post-OBBBA environment. </a:t>
            </a:r>
          </a:p>
          <a:p>
            <a:r>
              <a:rPr lang="en-US" dirty="0"/>
              <a:t>For those that have not ventured comfortably and regularly into hybrid DAPTs, DAPTs, and SPATs that may be worthwhile.</a:t>
            </a:r>
          </a:p>
          <a:p>
            <a:r>
              <a:rPr lang="en-US" dirty="0"/>
              <a:t>Non grantor more flexible trusts offer valuable income tax planning opportunities.</a:t>
            </a:r>
          </a:p>
          <a:p>
            <a:endParaRPr lang="en-US" dirty="0"/>
          </a:p>
        </p:txBody>
      </p:sp>
      <p:sp>
        <p:nvSpPr>
          <p:cNvPr id="4" name="Slide Number Placeholder 3">
            <a:extLst>
              <a:ext uri="{FF2B5EF4-FFF2-40B4-BE49-F238E27FC236}">
                <a16:creationId xmlns:a16="http://schemas.microsoft.com/office/drawing/2014/main" id="{9B182D7B-89AE-AA52-C0E5-8BAE7AEAFBFB}"/>
              </a:ext>
            </a:extLst>
          </p:cNvPr>
          <p:cNvSpPr>
            <a:spLocks noGrp="1"/>
          </p:cNvSpPr>
          <p:nvPr>
            <p:ph type="sldNum" sz="quarter" idx="12"/>
          </p:nvPr>
        </p:nvSpPr>
        <p:spPr/>
        <p:txBody>
          <a:bodyPr/>
          <a:lstStyle/>
          <a:p>
            <a:fld id="{E31375A4-56A4-47D6-9801-1991572033F7}" type="slidenum">
              <a:rPr lang="en-US" smtClean="0"/>
              <a:t>62</a:t>
            </a:fld>
            <a:endParaRPr lang="en-US" dirty="0"/>
          </a:p>
        </p:txBody>
      </p:sp>
    </p:spTree>
    <p:extLst>
      <p:ext uri="{BB962C8B-B14F-4D97-AF65-F5344CB8AC3E}">
        <p14:creationId xmlns:p14="http://schemas.microsoft.com/office/powerpoint/2010/main" val="342158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F15B4C-44AB-5C88-8CEB-52DE52E2631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32164" y="6174922"/>
            <a:ext cx="2057400" cy="641177"/>
          </a:xfrm>
          <a:prstGeom prst="rect">
            <a:avLst/>
          </a:prstGeom>
        </p:spPr>
      </p:pic>
      <p:pic>
        <p:nvPicPr>
          <p:cNvPr id="6" name="Picture 5">
            <a:extLst>
              <a:ext uri="{FF2B5EF4-FFF2-40B4-BE49-F238E27FC236}">
                <a16:creationId xmlns:a16="http://schemas.microsoft.com/office/drawing/2014/main" id="{3FD422A0-BE44-6769-795E-8D26DC9CAC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8048" y="6357393"/>
            <a:ext cx="2896660" cy="394999"/>
          </a:xfrm>
          <a:prstGeom prst="rect">
            <a:avLst/>
          </a:prstGeom>
        </p:spPr>
      </p:pic>
      <p:pic>
        <p:nvPicPr>
          <p:cNvPr id="11" name="Picture 10">
            <a:extLst>
              <a:ext uri="{FF2B5EF4-FFF2-40B4-BE49-F238E27FC236}">
                <a16:creationId xmlns:a16="http://schemas.microsoft.com/office/drawing/2014/main" id="{161D8F8F-1A94-D3C8-1397-83C6F25E92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81629" y="6115290"/>
            <a:ext cx="2086604" cy="641178"/>
          </a:xfrm>
          <a:prstGeom prst="rect">
            <a:avLst/>
          </a:prstGeom>
        </p:spPr>
      </p:pic>
      <p:sp>
        <p:nvSpPr>
          <p:cNvPr id="3" name="Rectangle 2">
            <a:extLst>
              <a:ext uri="{FF2B5EF4-FFF2-40B4-BE49-F238E27FC236}">
                <a16:creationId xmlns:a16="http://schemas.microsoft.com/office/drawing/2014/main" id="{9756D557-71FA-4B9C-FA88-1471AC13759B}"/>
              </a:ext>
            </a:extLst>
          </p:cNvPr>
          <p:cNvSpPr/>
          <p:nvPr/>
        </p:nvSpPr>
        <p:spPr>
          <a:xfrm>
            <a:off x="535314" y="500607"/>
            <a:ext cx="5638800" cy="28886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AA5C3A8-4227-E256-0993-6FC945CBC3A0}"/>
              </a:ext>
            </a:extLst>
          </p:cNvPr>
          <p:cNvSpPr/>
          <p:nvPr/>
        </p:nvSpPr>
        <p:spPr>
          <a:xfrm>
            <a:off x="397136" y="646484"/>
            <a:ext cx="5829545" cy="1938992"/>
          </a:xfrm>
          <a:prstGeom prst="rect">
            <a:avLst/>
          </a:prstGeom>
          <a:noFill/>
        </p:spPr>
        <p:txBody>
          <a:bodyPr wrap="none" lIns="91440" tIns="45720" rIns="91440" bIns="45720">
            <a:spAutoFit/>
          </a:bodyPr>
          <a:lstStyle/>
          <a:p>
            <a:r>
              <a:rPr lang="en-US" sz="4000" b="1" cap="none" spc="0" dirty="0">
                <a:ln w="0"/>
                <a:effectLst>
                  <a:outerShdw blurRad="38100" dist="25400" dir="5400000" algn="ctr" rotWithShape="0">
                    <a:srgbClr val="6E747A">
                      <a:alpha val="43000"/>
                    </a:srgbClr>
                  </a:outerShdw>
                </a:effectLst>
                <a:cs typeface="Arial" panose="020B0604020202020204" pitchFamily="34" charset="0"/>
              </a:rPr>
              <a:t>Estate Planning Council </a:t>
            </a:r>
          </a:p>
          <a:p>
            <a:r>
              <a:rPr lang="en-US" sz="4000" b="1" dirty="0">
                <a:ln w="0"/>
                <a:effectLst>
                  <a:outerShdw blurRad="38100" dist="25400" dir="5400000" algn="ctr" rotWithShape="0">
                    <a:srgbClr val="6E747A">
                      <a:alpha val="43000"/>
                    </a:srgbClr>
                  </a:outerShdw>
                </a:effectLst>
                <a:cs typeface="Arial" panose="020B0604020202020204" pitchFamily="34" charset="0"/>
              </a:rPr>
              <a:t>o</a:t>
            </a:r>
            <a:r>
              <a:rPr lang="en-US" sz="4000" b="1" cap="none" spc="0" dirty="0">
                <a:ln w="0"/>
                <a:effectLst>
                  <a:outerShdw blurRad="38100" dist="25400" dir="5400000" algn="ctr" rotWithShape="0">
                    <a:srgbClr val="6E747A">
                      <a:alpha val="43000"/>
                    </a:srgbClr>
                  </a:outerShdw>
                </a:effectLst>
                <a:cs typeface="Arial" panose="020B0604020202020204" pitchFamily="34" charset="0"/>
              </a:rPr>
              <a:t>f</a:t>
            </a:r>
            <a:r>
              <a:rPr lang="en-US" sz="4000" b="1" dirty="0">
                <a:ln w="0"/>
                <a:effectLst>
                  <a:outerShdw blurRad="38100" dist="25400" dir="5400000" algn="ctr" rotWithShape="0">
                    <a:srgbClr val="6E747A">
                      <a:alpha val="43000"/>
                    </a:srgbClr>
                  </a:outerShdw>
                </a:effectLst>
                <a:cs typeface="Arial" panose="020B0604020202020204" pitchFamily="34" charset="0"/>
              </a:rPr>
              <a:t> </a:t>
            </a:r>
            <a:r>
              <a:rPr lang="en-US" sz="4000" b="1" cap="none" spc="0" dirty="0">
                <a:ln w="0"/>
                <a:effectLst>
                  <a:outerShdw blurRad="38100" dist="25400" dir="5400000" algn="ctr" rotWithShape="0">
                    <a:srgbClr val="6E747A">
                      <a:alpha val="43000"/>
                    </a:srgbClr>
                  </a:outerShdw>
                </a:effectLst>
                <a:cs typeface="Arial" panose="020B0604020202020204" pitchFamily="34" charset="0"/>
              </a:rPr>
              <a:t>the Lehigh Valley</a:t>
            </a:r>
          </a:p>
          <a:p>
            <a:endParaRPr lang="en-US" sz="4000" dirty="0">
              <a:ln w="0"/>
              <a:solidFill>
                <a:srgbClr val="00B0F0"/>
              </a:solidFill>
              <a:effectLst>
                <a:outerShdw blurRad="38100" dist="25400" dir="5400000" algn="ctr" rotWithShape="0">
                  <a:srgbClr val="6E747A">
                    <a:alpha val="43000"/>
                  </a:srgbClr>
                </a:outerShdw>
              </a:effectLst>
            </a:endParaRPr>
          </a:p>
        </p:txBody>
      </p:sp>
      <p:sp>
        <p:nvSpPr>
          <p:cNvPr id="2" name="Text Box 6">
            <a:extLst>
              <a:ext uri="{FF2B5EF4-FFF2-40B4-BE49-F238E27FC236}">
                <a16:creationId xmlns:a16="http://schemas.microsoft.com/office/drawing/2014/main" id="{E5DA62D3-C34E-0E99-66E3-89DDA22353F5}"/>
              </a:ext>
            </a:extLst>
          </p:cNvPr>
          <p:cNvSpPr txBox="1">
            <a:spLocks noChangeArrowheads="1"/>
          </p:cNvSpPr>
          <p:nvPr/>
        </p:nvSpPr>
        <p:spPr bwMode="auto">
          <a:xfrm>
            <a:off x="409161" y="2877687"/>
            <a:ext cx="7162800" cy="149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88D2B"/>
              </a:buClr>
              <a:buFont typeface="Arial" panose="020B0604020202020204" pitchFamily="34" charset="0"/>
              <a:buChar char="•"/>
              <a:defRPr sz="2800">
                <a:solidFill>
                  <a:srgbClr val="005E85"/>
                </a:solidFill>
                <a:latin typeface="Arial" panose="020B0604020202020204" pitchFamily="34" charset="0"/>
              </a:defRPr>
            </a:lvl1pPr>
            <a:lvl2pPr marL="742950" indent="-285750">
              <a:spcBef>
                <a:spcPct val="20000"/>
              </a:spcBef>
              <a:buClr>
                <a:srgbClr val="F88D2B"/>
              </a:buClr>
              <a:buFont typeface="Arial" panose="020B0604020202020204" pitchFamily="34" charset="0"/>
              <a:buChar char="•"/>
              <a:defRPr sz="2800">
                <a:solidFill>
                  <a:srgbClr val="005E85"/>
                </a:solidFill>
                <a:latin typeface="Arial" panose="020B0604020202020204" pitchFamily="34" charset="0"/>
              </a:defRPr>
            </a:lvl2pPr>
            <a:lvl3pPr marL="1143000" indent="-228600">
              <a:spcBef>
                <a:spcPct val="20000"/>
              </a:spcBef>
              <a:buClr>
                <a:srgbClr val="F88D2B"/>
              </a:buClr>
              <a:buFont typeface="Arial" panose="020B0604020202020204" pitchFamily="34" charset="0"/>
              <a:buChar char="•"/>
              <a:defRPr sz="2400">
                <a:solidFill>
                  <a:srgbClr val="005E85"/>
                </a:solidFill>
                <a:latin typeface="Arial" panose="020B0604020202020204" pitchFamily="34" charset="0"/>
              </a:defRPr>
            </a:lvl3pPr>
            <a:lvl4pPr marL="1600200" indent="-228600">
              <a:spcBef>
                <a:spcPct val="20000"/>
              </a:spcBef>
              <a:buClr>
                <a:srgbClr val="F88D2B"/>
              </a:buClr>
              <a:buFont typeface="Arial" panose="020B0604020202020204" pitchFamily="34" charset="0"/>
              <a:buChar char="•"/>
              <a:defRPr sz="2000">
                <a:solidFill>
                  <a:srgbClr val="005E85"/>
                </a:solidFill>
                <a:latin typeface="Arial" panose="020B0604020202020204" pitchFamily="34" charset="0"/>
              </a:defRPr>
            </a:lvl4pPr>
            <a:lvl5pPr marL="2057400" indent="-228600">
              <a:spcBef>
                <a:spcPct val="20000"/>
              </a:spcBef>
              <a:buClr>
                <a:srgbClr val="F88D2B"/>
              </a:buClr>
              <a:buFont typeface="Arial" panose="020B0604020202020204" pitchFamily="34" charset="0"/>
              <a:buChar char="•"/>
              <a:defRPr sz="2000">
                <a:solidFill>
                  <a:srgbClr val="005E85"/>
                </a:solidFill>
                <a:latin typeface="Arial" panose="020B0604020202020204" pitchFamily="34" charset="0"/>
              </a:defRPr>
            </a:lvl5pPr>
            <a:lvl6pPr marL="2514600" indent="-228600" eaLnBrk="0" fontAlgn="base" hangingPunct="0">
              <a:spcBef>
                <a:spcPct val="20000"/>
              </a:spcBef>
              <a:spcAft>
                <a:spcPct val="0"/>
              </a:spcAft>
              <a:buClr>
                <a:srgbClr val="F88D2B"/>
              </a:buClr>
              <a:buFont typeface="Arial" panose="020B0604020202020204" pitchFamily="34" charset="0"/>
              <a:buChar char="•"/>
              <a:defRPr sz="2000">
                <a:solidFill>
                  <a:srgbClr val="005E85"/>
                </a:solidFill>
                <a:latin typeface="Arial" panose="020B0604020202020204" pitchFamily="34" charset="0"/>
              </a:defRPr>
            </a:lvl6pPr>
            <a:lvl7pPr marL="2971800" indent="-228600" eaLnBrk="0" fontAlgn="base" hangingPunct="0">
              <a:spcBef>
                <a:spcPct val="20000"/>
              </a:spcBef>
              <a:spcAft>
                <a:spcPct val="0"/>
              </a:spcAft>
              <a:buClr>
                <a:srgbClr val="F88D2B"/>
              </a:buClr>
              <a:buFont typeface="Arial" panose="020B0604020202020204" pitchFamily="34" charset="0"/>
              <a:buChar char="•"/>
              <a:defRPr sz="2000">
                <a:solidFill>
                  <a:srgbClr val="005E85"/>
                </a:solidFill>
                <a:latin typeface="Arial" panose="020B0604020202020204" pitchFamily="34" charset="0"/>
              </a:defRPr>
            </a:lvl7pPr>
            <a:lvl8pPr marL="3429000" indent="-228600" eaLnBrk="0" fontAlgn="base" hangingPunct="0">
              <a:spcBef>
                <a:spcPct val="20000"/>
              </a:spcBef>
              <a:spcAft>
                <a:spcPct val="0"/>
              </a:spcAft>
              <a:buClr>
                <a:srgbClr val="F88D2B"/>
              </a:buClr>
              <a:buFont typeface="Arial" panose="020B0604020202020204" pitchFamily="34" charset="0"/>
              <a:buChar char="•"/>
              <a:defRPr sz="2000">
                <a:solidFill>
                  <a:srgbClr val="005E85"/>
                </a:solidFill>
                <a:latin typeface="Arial" panose="020B0604020202020204" pitchFamily="34" charset="0"/>
              </a:defRPr>
            </a:lvl8pPr>
            <a:lvl9pPr marL="3886200" indent="-228600" eaLnBrk="0" fontAlgn="base" hangingPunct="0">
              <a:spcBef>
                <a:spcPct val="20000"/>
              </a:spcBef>
              <a:spcAft>
                <a:spcPct val="0"/>
              </a:spcAft>
              <a:buClr>
                <a:srgbClr val="F88D2B"/>
              </a:buClr>
              <a:buFont typeface="Arial" panose="020B0604020202020204" pitchFamily="34" charset="0"/>
              <a:buChar char="•"/>
              <a:defRPr sz="2000">
                <a:solidFill>
                  <a:srgbClr val="005E85"/>
                </a:solidFill>
                <a:latin typeface="Arial" panose="020B0604020202020204" pitchFamily="34" charset="0"/>
              </a:defRPr>
            </a:lvl9pPr>
          </a:lstStyle>
          <a:p>
            <a:pPr eaLnBrk="1" hangingPunct="1">
              <a:lnSpc>
                <a:spcPct val="105000"/>
              </a:lnSpc>
              <a:spcBef>
                <a:spcPct val="50000"/>
              </a:spcBef>
              <a:buClrTx/>
              <a:buFontTx/>
              <a:buNone/>
            </a:pPr>
            <a:r>
              <a:rPr lang="en-US" altLang="en-US" sz="3600" b="1" dirty="0">
                <a:solidFill>
                  <a:schemeClr val="accent1"/>
                </a:solidFill>
                <a:cs typeface="Arial" panose="020B0604020202020204" pitchFamily="34" charset="0"/>
              </a:rPr>
              <a:t>REVENUE RULING 2023-2</a:t>
            </a:r>
            <a:br>
              <a:rPr lang="en-US" altLang="en-US" sz="3200" b="1" dirty="0">
                <a:solidFill>
                  <a:schemeClr val="accent1"/>
                </a:solidFill>
                <a:cs typeface="Arial" panose="020B0604020202020204" pitchFamily="34" charset="0"/>
              </a:rPr>
            </a:br>
            <a:r>
              <a:rPr lang="en-US" altLang="en-US" sz="3200" b="1" dirty="0">
                <a:solidFill>
                  <a:schemeClr val="accent1"/>
                </a:solidFill>
                <a:latin typeface="+mj-lt"/>
                <a:cs typeface="Arial" panose="020B0604020202020204" pitchFamily="34" charset="0"/>
              </a:rPr>
              <a:t>By: Jonathan G. Blattmachr</a:t>
            </a:r>
            <a:endParaRPr lang="en-US" altLang="en-US" dirty="0">
              <a:solidFill>
                <a:schemeClr val="accent1"/>
              </a:solidFill>
              <a:latin typeface="+mj-lt"/>
            </a:endParaRPr>
          </a:p>
          <a:p>
            <a:pPr eaLnBrk="1" hangingPunct="1">
              <a:spcBef>
                <a:spcPct val="0"/>
              </a:spcBef>
              <a:buClrTx/>
              <a:buFontTx/>
              <a:buNone/>
            </a:pPr>
            <a:r>
              <a:rPr lang="en-US" altLang="en-US" sz="1800" dirty="0">
                <a:solidFill>
                  <a:schemeClr val="accent1"/>
                </a:solidFill>
                <a:latin typeface="+mj-lt"/>
              </a:rPr>
              <a:t>November 20, 2025</a:t>
            </a:r>
          </a:p>
        </p:txBody>
      </p:sp>
      <p:pic>
        <p:nvPicPr>
          <p:cNvPr id="8" name="Picture 7">
            <a:extLst>
              <a:ext uri="{FF2B5EF4-FFF2-40B4-BE49-F238E27FC236}">
                <a16:creationId xmlns:a16="http://schemas.microsoft.com/office/drawing/2014/main" id="{9A8159C6-EF45-52E9-8DC9-28EA87D7EBF0}"/>
              </a:ext>
            </a:extLst>
          </p:cNvPr>
          <p:cNvPicPr>
            <a:picLocks noChangeAspect="1"/>
          </p:cNvPicPr>
          <p:nvPr/>
        </p:nvPicPr>
        <p:blipFill>
          <a:blip r:embed="rId7"/>
          <a:stretch>
            <a:fillRect/>
          </a:stretch>
        </p:blipFill>
        <p:spPr>
          <a:xfrm>
            <a:off x="6553200" y="0"/>
            <a:ext cx="5638800" cy="5892965"/>
          </a:xfrm>
          <a:prstGeom prst="rect">
            <a:avLst/>
          </a:prstGeom>
        </p:spPr>
      </p:pic>
      <p:pic>
        <p:nvPicPr>
          <p:cNvPr id="9" name="Picture 8">
            <a:extLst>
              <a:ext uri="{FF2B5EF4-FFF2-40B4-BE49-F238E27FC236}">
                <a16:creationId xmlns:a16="http://schemas.microsoft.com/office/drawing/2014/main" id="{67445DDF-6C25-E329-8DD4-2C398D8A37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2434" y="6266930"/>
            <a:ext cx="3352523" cy="457162"/>
          </a:xfrm>
          <a:prstGeom prst="rect">
            <a:avLst/>
          </a:prstGeom>
        </p:spPr>
      </p:pic>
      <p:pic>
        <p:nvPicPr>
          <p:cNvPr id="10" name="Picture 9">
            <a:extLst>
              <a:ext uri="{FF2B5EF4-FFF2-40B4-BE49-F238E27FC236}">
                <a16:creationId xmlns:a16="http://schemas.microsoft.com/office/drawing/2014/main" id="{A234C6EE-8BD2-B06C-F601-58E72465A29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0808" y="6064648"/>
            <a:ext cx="2242931" cy="689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A9E0122-FF3A-D981-4BAD-CC32A8FE0990}"/>
              </a:ext>
            </a:extLst>
          </p:cNvPr>
          <p:cNvSpPr>
            <a:spLocks noGrp="1"/>
          </p:cNvSpPr>
          <p:nvPr>
            <p:ph idx="1"/>
          </p:nvPr>
        </p:nvSpPr>
        <p:spPr>
          <a:xfrm>
            <a:off x="450574" y="1695062"/>
            <a:ext cx="11926094" cy="4724400"/>
          </a:xfrm>
        </p:spPr>
        <p:txBody>
          <a:bodyPr>
            <a:normAutofit fontScale="25000" lnSpcReduction="20000"/>
          </a:bodyPr>
          <a:lstStyle/>
          <a:p>
            <a:pPr algn="l">
              <a:lnSpc>
                <a:spcPct val="170000"/>
              </a:lnSpc>
              <a:buClr>
                <a:srgbClr val="F78D2A"/>
              </a:buClr>
            </a:pPr>
            <a:r>
              <a:rPr lang="en-US" sz="8000" b="0" i="0" dirty="0">
                <a:solidFill>
                  <a:srgbClr val="000000"/>
                </a:solidFill>
                <a:effectLst/>
                <a:latin typeface="arial" panose="020B0604020202020204" pitchFamily="34" charset="0"/>
              </a:rPr>
              <a:t>“To Divide Income Is to Reduce Income Tax”</a:t>
            </a:r>
          </a:p>
          <a:p>
            <a:pPr algn="l">
              <a:lnSpc>
                <a:spcPct val="170000"/>
              </a:lnSpc>
              <a:buClr>
                <a:srgbClr val="F78D2A"/>
              </a:buClr>
            </a:pPr>
            <a:r>
              <a:rPr lang="en-US" sz="8000" b="0" i="0" dirty="0">
                <a:solidFill>
                  <a:srgbClr val="000000"/>
                </a:solidFill>
                <a:effectLst/>
                <a:latin typeface="arial" panose="020B0604020202020204" pitchFamily="34" charset="0"/>
              </a:rPr>
              <a:t>Hence, the Standard Plan Was to Give Income Producing Property to Many</a:t>
            </a:r>
          </a:p>
          <a:p>
            <a:pPr algn="l">
              <a:lnSpc>
                <a:spcPct val="170000"/>
              </a:lnSpc>
              <a:buClr>
                <a:srgbClr val="F78D2A"/>
              </a:buClr>
            </a:pPr>
            <a:r>
              <a:rPr lang="en-US" sz="8000" b="0" i="0" dirty="0">
                <a:solidFill>
                  <a:srgbClr val="000000"/>
                </a:solidFill>
                <a:effectLst/>
                <a:latin typeface="arial" panose="020B0604020202020204" pitchFamily="34" charset="0"/>
              </a:rPr>
              <a:t>Each Recipient Would Get the Benefit of Bracket Ride, Exclusions, etc. </a:t>
            </a:r>
          </a:p>
          <a:p>
            <a:pPr algn="l">
              <a:lnSpc>
                <a:spcPct val="170000"/>
              </a:lnSpc>
              <a:buClr>
                <a:srgbClr val="F78D2A"/>
              </a:buClr>
            </a:pPr>
            <a:r>
              <a:rPr lang="en-US" sz="8000" b="0" i="0" dirty="0">
                <a:solidFill>
                  <a:srgbClr val="000000"/>
                </a:solidFill>
                <a:effectLst/>
                <a:latin typeface="arial" panose="020B0604020202020204" pitchFamily="34" charset="0"/>
              </a:rPr>
              <a:t>Consider the $10,000 per person limit on state and local taxes</a:t>
            </a:r>
          </a:p>
          <a:p>
            <a:pPr algn="l">
              <a:lnSpc>
                <a:spcPct val="170000"/>
              </a:lnSpc>
              <a:buClr>
                <a:srgbClr val="F78D2A"/>
              </a:buClr>
            </a:pPr>
            <a:r>
              <a:rPr lang="en-US" sz="8000" b="0" i="0" dirty="0">
                <a:solidFill>
                  <a:srgbClr val="000000"/>
                </a:solidFill>
                <a:effectLst/>
                <a:latin typeface="arial" panose="020B0604020202020204" pitchFamily="34" charset="0"/>
              </a:rPr>
              <a:t>Taxpayers Pushed the Envelope by Retaining Control and Beneficial Interests</a:t>
            </a:r>
          </a:p>
          <a:p>
            <a:pPr algn="l">
              <a:lnSpc>
                <a:spcPct val="170000"/>
              </a:lnSpc>
              <a:buClr>
                <a:srgbClr val="F78D2A"/>
              </a:buClr>
            </a:pPr>
            <a:r>
              <a:rPr lang="en-US" sz="8000" b="0" i="0" dirty="0">
                <a:solidFill>
                  <a:srgbClr val="000000"/>
                </a:solidFill>
                <a:effectLst/>
                <a:latin typeface="arial" panose="020B0604020202020204" pitchFamily="34" charset="0"/>
              </a:rPr>
              <a:t>The IRS Essentially Argued that in Substance the Income Still Belong to the Donor</a:t>
            </a:r>
          </a:p>
          <a:p>
            <a:pPr algn="l">
              <a:buFont typeface="Arial" panose="020B0604020202020204" pitchFamily="34" charset="0"/>
              <a:buChar char="•"/>
            </a:pPr>
            <a:endParaRPr lang="en-US" sz="3200" b="0" i="0" dirty="0">
              <a:solidFill>
                <a:schemeClr val="tx2"/>
              </a:solidFill>
              <a:effectLst/>
              <a:latin typeface="arial" panose="020B0604020202020204" pitchFamily="34" charset="0"/>
            </a:endParaRPr>
          </a:p>
          <a:p>
            <a:pPr algn="l">
              <a:buFont typeface="Arial" panose="020B0604020202020204" pitchFamily="34" charset="0"/>
              <a:buChar char="•"/>
            </a:pPr>
            <a:endParaRPr lang="en-US" sz="2000" b="0" i="0" dirty="0">
              <a:solidFill>
                <a:schemeClr val="tx2"/>
              </a:solidFill>
              <a:effectLst/>
              <a:latin typeface="arial" panose="020B0604020202020204" pitchFamily="34" charset="0"/>
            </a:endParaRPr>
          </a:p>
        </p:txBody>
      </p:sp>
      <p:sp>
        <p:nvSpPr>
          <p:cNvPr id="3" name="Title 2">
            <a:extLst>
              <a:ext uri="{FF2B5EF4-FFF2-40B4-BE49-F238E27FC236}">
                <a16:creationId xmlns:a16="http://schemas.microsoft.com/office/drawing/2014/main" id="{6866E10F-5223-CF7D-7E04-8A78B2ED78AB}"/>
              </a:ext>
            </a:extLst>
          </p:cNvPr>
          <p:cNvSpPr>
            <a:spLocks noGrp="1"/>
          </p:cNvSpPr>
          <p:nvPr>
            <p:ph type="title"/>
          </p:nvPr>
        </p:nvSpPr>
        <p:spPr>
          <a:xfrm>
            <a:off x="450574" y="450574"/>
            <a:ext cx="10972800" cy="838200"/>
          </a:xfrm>
        </p:spPr>
        <p:txBody>
          <a:bodyPr>
            <a:normAutofit fontScale="90000"/>
          </a:bodyPr>
          <a:lstStyle/>
          <a:p>
            <a:r>
              <a:rPr lang="en-US" dirty="0">
                <a:solidFill>
                  <a:srgbClr val="F88D2B"/>
                </a:solidFill>
              </a:rPr>
              <a:t>Revenue Ruling 2023-2</a:t>
            </a:r>
            <a:br>
              <a:rPr lang="en-US" dirty="0"/>
            </a:br>
            <a:r>
              <a:rPr lang="en-US" dirty="0"/>
              <a:t>A Little Background About Grantor Trusts</a:t>
            </a:r>
          </a:p>
        </p:txBody>
      </p:sp>
      <p:sp>
        <p:nvSpPr>
          <p:cNvPr id="4" name="Slide Number Placeholder 3">
            <a:extLst>
              <a:ext uri="{FF2B5EF4-FFF2-40B4-BE49-F238E27FC236}">
                <a16:creationId xmlns:a16="http://schemas.microsoft.com/office/drawing/2014/main" id="{BA237854-F289-9C5B-66FA-736638F1F615}"/>
              </a:ext>
            </a:extLst>
          </p:cNvPr>
          <p:cNvSpPr>
            <a:spLocks noGrp="1"/>
          </p:cNvSpPr>
          <p:nvPr>
            <p:ph type="sldNum" sz="quarter" idx="10"/>
          </p:nvPr>
        </p:nvSpPr>
        <p:spPr/>
        <p:txBody>
          <a:bodyPr/>
          <a:lstStyle/>
          <a:p>
            <a:fld id="{6BA77885-3D27-4EE0-9410-D13AE973D0EA}" type="slidenum">
              <a:rPr lang="en-US" smtClean="0"/>
              <a:pPr/>
              <a:t>64</a:t>
            </a:fld>
            <a:endParaRPr lang="en-US" dirty="0"/>
          </a:p>
        </p:txBody>
      </p:sp>
    </p:spTree>
    <p:extLst>
      <p:ext uri="{BB962C8B-B14F-4D97-AF65-F5344CB8AC3E}">
        <p14:creationId xmlns:p14="http://schemas.microsoft.com/office/powerpoint/2010/main" val="15561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6E10F-5223-CF7D-7E04-8A78B2ED78AB}"/>
              </a:ext>
            </a:extLst>
          </p:cNvPr>
          <p:cNvSpPr>
            <a:spLocks noGrp="1"/>
          </p:cNvSpPr>
          <p:nvPr>
            <p:ph type="title"/>
          </p:nvPr>
        </p:nvSpPr>
        <p:spPr>
          <a:xfrm>
            <a:off x="551954" y="190500"/>
            <a:ext cx="10972800" cy="838200"/>
          </a:xfrm>
        </p:spPr>
        <p:txBody>
          <a:bodyPr>
            <a:normAutofit fontScale="90000"/>
          </a:bodyPr>
          <a:lstStyle/>
          <a:p>
            <a:r>
              <a:rPr lang="en-US" dirty="0">
                <a:solidFill>
                  <a:srgbClr val="F88D2B"/>
                </a:solidFill>
              </a:rPr>
              <a:t>Revenue Ruling 2023-2</a:t>
            </a:r>
            <a:br>
              <a:rPr lang="en-US" dirty="0"/>
            </a:br>
            <a:r>
              <a:rPr lang="en-US" dirty="0"/>
              <a:t>Then Came the Clifford Trust Rules</a:t>
            </a:r>
          </a:p>
        </p:txBody>
      </p:sp>
      <p:sp>
        <p:nvSpPr>
          <p:cNvPr id="4" name="Slide Number Placeholder 3">
            <a:extLst>
              <a:ext uri="{FF2B5EF4-FFF2-40B4-BE49-F238E27FC236}">
                <a16:creationId xmlns:a16="http://schemas.microsoft.com/office/drawing/2014/main" id="{BA237854-F289-9C5B-66FA-736638F1F615}"/>
              </a:ext>
            </a:extLst>
          </p:cNvPr>
          <p:cNvSpPr>
            <a:spLocks noGrp="1"/>
          </p:cNvSpPr>
          <p:nvPr>
            <p:ph type="sldNum" sz="quarter" idx="10"/>
          </p:nvPr>
        </p:nvSpPr>
        <p:spPr/>
        <p:txBody>
          <a:bodyPr/>
          <a:lstStyle/>
          <a:p>
            <a:fld id="{6BA77885-3D27-4EE0-9410-D13AE973D0EA}" type="slidenum">
              <a:rPr lang="en-US" smtClean="0"/>
              <a:pPr/>
              <a:t>65</a:t>
            </a:fld>
            <a:endParaRPr lang="en-US" dirty="0"/>
          </a:p>
        </p:txBody>
      </p:sp>
      <p:sp>
        <p:nvSpPr>
          <p:cNvPr id="6" name="내용 개체 틀 36">
            <a:extLst>
              <a:ext uri="{FF2B5EF4-FFF2-40B4-BE49-F238E27FC236}">
                <a16:creationId xmlns:a16="http://schemas.microsoft.com/office/drawing/2014/main" id="{38659D04-07AF-77B0-4F00-B9A06A9C7BDD}"/>
              </a:ext>
            </a:extLst>
          </p:cNvPr>
          <p:cNvSpPr>
            <a:spLocks noGrp="1"/>
          </p:cNvSpPr>
          <p:nvPr>
            <p:ph idx="1"/>
          </p:nvPr>
        </p:nvSpPr>
        <p:spPr>
          <a:xfrm>
            <a:off x="274320" y="609600"/>
            <a:ext cx="11506200" cy="5306227"/>
          </a:xfrm>
        </p:spPr>
        <p:txBody>
          <a:bodyPr>
            <a:normAutofit/>
          </a:bodyPr>
          <a:lstStyle/>
          <a:p>
            <a:pPr marL="0" indent="0">
              <a:buNone/>
            </a:pPr>
            <a:endParaRPr lang="en-US" altLang="ko-KR" dirty="0"/>
          </a:p>
          <a:p>
            <a:endParaRPr lang="ko-KR" altLang="en-US" dirty="0"/>
          </a:p>
        </p:txBody>
      </p:sp>
      <p:sp>
        <p:nvSpPr>
          <p:cNvPr id="2" name="Content Placeholder 2">
            <a:extLst>
              <a:ext uri="{FF2B5EF4-FFF2-40B4-BE49-F238E27FC236}">
                <a16:creationId xmlns:a16="http://schemas.microsoft.com/office/drawing/2014/main" id="{BEFCCC61-4B19-B6E1-5603-AC4D6B2B6B7A}"/>
              </a:ext>
            </a:extLst>
          </p:cNvPr>
          <p:cNvSpPr txBox="1">
            <a:spLocks/>
          </p:cNvSpPr>
          <p:nvPr/>
        </p:nvSpPr>
        <p:spPr bwMode="auto">
          <a:xfrm>
            <a:off x="551954" y="1411235"/>
            <a:ext cx="11506200" cy="492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defRPr>
            </a:lvl2pPr>
            <a:lvl3pPr marL="1143000" indent="-228600" algn="l" rtl="0" eaLnBrk="0" fontAlgn="base" hangingPunct="0">
              <a:spcBef>
                <a:spcPct val="20000"/>
              </a:spcBef>
              <a:spcAft>
                <a:spcPct val="0"/>
              </a:spcAft>
              <a:buClrTx/>
              <a:buFont typeface="Arial" panose="020B0604020202020204" pitchFamily="34" charset="0"/>
              <a:buChar char="•"/>
              <a:defRPr sz="2400" baseline="0">
                <a:solidFill>
                  <a:schemeClr val="accent4">
                    <a:lumMod val="25000"/>
                  </a:schemeClr>
                </a:solidFill>
                <a:latin typeface="Arial" panose="020B0604020202020204" pitchFamily="34" charset="0"/>
              </a:defRPr>
            </a:lvl3pPr>
            <a:lvl4pPr marL="16002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4pPr>
            <a:lvl5pPr marL="20574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5pPr>
            <a:lvl6pPr marL="2514600" indent="-228600" algn="l" rtl="0" fontAlgn="base">
              <a:spcBef>
                <a:spcPct val="20000"/>
              </a:spcBef>
              <a:spcAft>
                <a:spcPct val="0"/>
              </a:spcAft>
              <a:buClr>
                <a:srgbClr val="FFB805"/>
              </a:buClr>
              <a:buChar char="»"/>
              <a:defRPr sz="2000">
                <a:solidFill>
                  <a:srgbClr val="004D82"/>
                </a:solidFill>
                <a:latin typeface="+mn-lt"/>
              </a:defRPr>
            </a:lvl6pPr>
            <a:lvl7pPr marL="2971800" indent="-228600" algn="l" rtl="0" fontAlgn="base">
              <a:spcBef>
                <a:spcPct val="20000"/>
              </a:spcBef>
              <a:spcAft>
                <a:spcPct val="0"/>
              </a:spcAft>
              <a:buClr>
                <a:srgbClr val="FFB805"/>
              </a:buClr>
              <a:buChar char="»"/>
              <a:defRPr sz="2000">
                <a:solidFill>
                  <a:srgbClr val="004D82"/>
                </a:solidFill>
                <a:latin typeface="+mn-lt"/>
              </a:defRPr>
            </a:lvl7pPr>
            <a:lvl8pPr marL="3429000" indent="-228600" algn="l" rtl="0" fontAlgn="base">
              <a:spcBef>
                <a:spcPct val="20000"/>
              </a:spcBef>
              <a:spcAft>
                <a:spcPct val="0"/>
              </a:spcAft>
              <a:buClr>
                <a:srgbClr val="FFB805"/>
              </a:buClr>
              <a:buChar char="»"/>
              <a:defRPr sz="2000">
                <a:solidFill>
                  <a:srgbClr val="004D82"/>
                </a:solidFill>
                <a:latin typeface="+mn-lt"/>
              </a:defRPr>
            </a:lvl8pPr>
            <a:lvl9pPr marL="3886200" indent="-228600" algn="l" rtl="0" fontAlgn="base">
              <a:spcBef>
                <a:spcPct val="20000"/>
              </a:spcBef>
              <a:spcAft>
                <a:spcPct val="0"/>
              </a:spcAft>
              <a:buClr>
                <a:srgbClr val="FFB805"/>
              </a:buClr>
              <a:buChar char="»"/>
              <a:defRPr sz="2000">
                <a:solidFill>
                  <a:srgbClr val="004D82"/>
                </a:solidFill>
                <a:latin typeface="+mn-lt"/>
              </a:defRPr>
            </a:lvl9pPr>
          </a:lstStyle>
          <a:p>
            <a:pPr>
              <a:lnSpc>
                <a:spcPct val="150000"/>
              </a:lnSpc>
              <a:buClr>
                <a:srgbClr val="F88D2B"/>
              </a:buClr>
            </a:pPr>
            <a:r>
              <a:rPr lang="en-US" sz="2000" kern="0" dirty="0" err="1">
                <a:solidFill>
                  <a:srgbClr val="000000"/>
                </a:solidFill>
                <a:latin typeface="arial" panose="020B0604020202020204" pitchFamily="34" charset="0"/>
              </a:rPr>
              <a:t>Helvering</a:t>
            </a:r>
            <a:r>
              <a:rPr lang="en-US" sz="2000" kern="0" dirty="0">
                <a:solidFill>
                  <a:srgbClr val="000000"/>
                </a:solidFill>
                <a:latin typeface="arial" panose="020B0604020202020204" pitchFamily="34" charset="0"/>
              </a:rPr>
              <a:t> v. Clifford, 309 U.S. 331 (1941) Indicated Only Partial IRS Success</a:t>
            </a:r>
          </a:p>
          <a:p>
            <a:pPr>
              <a:lnSpc>
                <a:spcPct val="150000"/>
              </a:lnSpc>
              <a:buClr>
                <a:srgbClr val="F88D2B"/>
              </a:buClr>
            </a:pPr>
            <a:r>
              <a:rPr lang="en-US" sz="2000" kern="0" dirty="0">
                <a:solidFill>
                  <a:srgbClr val="000000"/>
                </a:solidFill>
                <a:latin typeface="arial" panose="020B0604020202020204" pitchFamily="34" charset="0"/>
              </a:rPr>
              <a:t>Grantor Trust Rules Were Adopted by Regulation under the 1939 Code</a:t>
            </a:r>
          </a:p>
          <a:p>
            <a:pPr>
              <a:lnSpc>
                <a:spcPct val="150000"/>
              </a:lnSpc>
              <a:buClr>
                <a:srgbClr val="F88D2B"/>
              </a:buClr>
            </a:pPr>
            <a:r>
              <a:rPr lang="en-US" sz="2000" kern="0" dirty="0">
                <a:solidFill>
                  <a:srgbClr val="000000"/>
                </a:solidFill>
                <a:latin typeface="arial" panose="020B0604020202020204" pitchFamily="34" charset="0"/>
              </a:rPr>
              <a:t>The Rules Became Part of the Statutory Law in the IRC of 1954</a:t>
            </a:r>
          </a:p>
          <a:p>
            <a:pPr>
              <a:lnSpc>
                <a:spcPct val="150000"/>
              </a:lnSpc>
              <a:buClr>
                <a:srgbClr val="F88D2B"/>
              </a:buClr>
            </a:pPr>
            <a:r>
              <a:rPr lang="en-US" sz="2000" kern="0" dirty="0">
                <a:solidFill>
                  <a:srgbClr val="000000"/>
                </a:solidFill>
                <a:latin typeface="arial" panose="020B0604020202020204" pitchFamily="34" charset="0"/>
              </a:rPr>
              <a:t>And Largely Adopted the “Clifford” Regulations Almost Without Change</a:t>
            </a:r>
          </a:p>
          <a:p>
            <a:pPr>
              <a:lnSpc>
                <a:spcPct val="150000"/>
              </a:lnSpc>
              <a:buClr>
                <a:srgbClr val="F88D2B"/>
              </a:buClr>
            </a:pPr>
            <a:r>
              <a:rPr lang="en-US" sz="2000" kern="0" dirty="0">
                <a:solidFill>
                  <a:srgbClr val="000000"/>
                </a:solidFill>
                <a:latin typeface="arial" panose="020B0604020202020204" pitchFamily="34" charset="0"/>
              </a:rPr>
              <a:t>The Thrust of the Rules Was to Make the Trust’s Grantor (or a Beneficiary) the Owner of the Trust and to Cause the Income to be Attributed to the Grantor</a:t>
            </a:r>
          </a:p>
          <a:p>
            <a:pPr>
              <a:lnSpc>
                <a:spcPct val="150000"/>
              </a:lnSpc>
              <a:buClr>
                <a:srgbClr val="F88D2B"/>
              </a:buClr>
            </a:pPr>
            <a:r>
              <a:rPr lang="en-US" sz="2000" kern="0" dirty="0">
                <a:solidFill>
                  <a:srgbClr val="000000"/>
                </a:solidFill>
                <a:latin typeface="arial" panose="020B0604020202020204" pitchFamily="34" charset="0"/>
              </a:rPr>
              <a:t>That Foreclosed the Division of Income, Caused the Trusts to be Viewed as Bad (Defective)</a:t>
            </a:r>
          </a:p>
          <a:p>
            <a:pPr>
              <a:lnSpc>
                <a:spcPct val="150000"/>
              </a:lnSpc>
              <a:buClr>
                <a:srgbClr val="F88D2B"/>
              </a:buClr>
            </a:pPr>
            <a:r>
              <a:rPr lang="en-US" sz="2000" kern="0" dirty="0">
                <a:solidFill>
                  <a:srgbClr val="000000"/>
                </a:solidFill>
                <a:latin typeface="arial" panose="020B0604020202020204" pitchFamily="34" charset="0"/>
              </a:rPr>
              <a:t>Hence, the Name a “Defective Trust” (Intentional Defective Grantor Trust Is a Misnomer)</a:t>
            </a:r>
          </a:p>
          <a:p>
            <a:endParaRPr lang="en-US" sz="2000" kern="0" dirty="0">
              <a:solidFill>
                <a:schemeClr val="tx2"/>
              </a:solidFill>
              <a:latin typeface="arial" panose="020B0604020202020204" pitchFamily="34" charset="0"/>
            </a:endParaRPr>
          </a:p>
        </p:txBody>
      </p:sp>
    </p:spTree>
    <p:extLst>
      <p:ext uri="{BB962C8B-B14F-4D97-AF65-F5344CB8AC3E}">
        <p14:creationId xmlns:p14="http://schemas.microsoft.com/office/powerpoint/2010/main" val="416201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6E10F-5223-CF7D-7E04-8A78B2ED78AB}"/>
              </a:ext>
            </a:extLst>
          </p:cNvPr>
          <p:cNvSpPr>
            <a:spLocks noGrp="1"/>
          </p:cNvSpPr>
          <p:nvPr>
            <p:ph type="title"/>
          </p:nvPr>
        </p:nvSpPr>
        <p:spPr>
          <a:xfrm>
            <a:off x="609600" y="264579"/>
            <a:ext cx="10972800" cy="838200"/>
          </a:xfrm>
        </p:spPr>
        <p:txBody>
          <a:bodyPr>
            <a:normAutofit fontScale="90000"/>
          </a:bodyPr>
          <a:lstStyle/>
          <a:p>
            <a:r>
              <a:rPr lang="en-US" dirty="0">
                <a:solidFill>
                  <a:srgbClr val="F88D2B"/>
                </a:solidFill>
              </a:rPr>
              <a:t>Revenue Ruling 2023-2</a:t>
            </a:r>
            <a:br>
              <a:rPr lang="en-US" dirty="0"/>
            </a:br>
            <a:r>
              <a:rPr lang="en-US" dirty="0"/>
              <a:t>But the Tax Reform Act of 1986 Changed It All</a:t>
            </a:r>
          </a:p>
        </p:txBody>
      </p:sp>
      <p:sp>
        <p:nvSpPr>
          <p:cNvPr id="4" name="Slide Number Placeholder 3">
            <a:extLst>
              <a:ext uri="{FF2B5EF4-FFF2-40B4-BE49-F238E27FC236}">
                <a16:creationId xmlns:a16="http://schemas.microsoft.com/office/drawing/2014/main" id="{BA237854-F289-9C5B-66FA-736638F1F615}"/>
              </a:ext>
            </a:extLst>
          </p:cNvPr>
          <p:cNvSpPr>
            <a:spLocks noGrp="1"/>
          </p:cNvSpPr>
          <p:nvPr>
            <p:ph type="sldNum" sz="quarter" idx="10"/>
          </p:nvPr>
        </p:nvSpPr>
        <p:spPr/>
        <p:txBody>
          <a:bodyPr/>
          <a:lstStyle/>
          <a:p>
            <a:fld id="{6BA77885-3D27-4EE0-9410-D13AE973D0EA}" type="slidenum">
              <a:rPr lang="en-US" smtClean="0"/>
              <a:pPr/>
              <a:t>66</a:t>
            </a:fld>
            <a:endParaRPr lang="en-US" dirty="0"/>
          </a:p>
        </p:txBody>
      </p:sp>
      <p:sp>
        <p:nvSpPr>
          <p:cNvPr id="6" name="내용 개체 틀 36">
            <a:extLst>
              <a:ext uri="{FF2B5EF4-FFF2-40B4-BE49-F238E27FC236}">
                <a16:creationId xmlns:a16="http://schemas.microsoft.com/office/drawing/2014/main" id="{38659D04-07AF-77B0-4F00-B9A06A9C7BDD}"/>
              </a:ext>
            </a:extLst>
          </p:cNvPr>
          <p:cNvSpPr>
            <a:spLocks noGrp="1"/>
          </p:cNvSpPr>
          <p:nvPr>
            <p:ph idx="1"/>
          </p:nvPr>
        </p:nvSpPr>
        <p:spPr>
          <a:xfrm>
            <a:off x="342900" y="1102779"/>
            <a:ext cx="11506200" cy="5306227"/>
          </a:xfrm>
        </p:spPr>
        <p:txBody>
          <a:bodyPr>
            <a:normAutofit/>
          </a:bodyPr>
          <a:lstStyle/>
          <a:p>
            <a:endParaRPr lang="en-US" altLang="ko-KR" dirty="0"/>
          </a:p>
          <a:p>
            <a:endParaRPr lang="ko-KR" altLang="en-US" dirty="0"/>
          </a:p>
        </p:txBody>
      </p:sp>
      <p:sp>
        <p:nvSpPr>
          <p:cNvPr id="2" name="Content Placeholder 2">
            <a:extLst>
              <a:ext uri="{FF2B5EF4-FFF2-40B4-BE49-F238E27FC236}">
                <a16:creationId xmlns:a16="http://schemas.microsoft.com/office/drawing/2014/main" id="{88278879-9FD7-B2AB-48D8-2759E161CFBA}"/>
              </a:ext>
            </a:extLst>
          </p:cNvPr>
          <p:cNvSpPr txBox="1">
            <a:spLocks/>
          </p:cNvSpPr>
          <p:nvPr/>
        </p:nvSpPr>
        <p:spPr bwMode="auto">
          <a:xfrm>
            <a:off x="476250" y="1359954"/>
            <a:ext cx="10997005" cy="4923692"/>
          </a:xfrm>
          <a:prstGeom prst="rect">
            <a:avLst/>
          </a:prstGeom>
          <a:noFill/>
          <a:ln>
            <a:noFill/>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defRPr>
            </a:lvl2pPr>
            <a:lvl3pPr marL="1143000" indent="-228600" algn="l" rtl="0" eaLnBrk="0" fontAlgn="base" hangingPunct="0">
              <a:spcBef>
                <a:spcPct val="20000"/>
              </a:spcBef>
              <a:spcAft>
                <a:spcPct val="0"/>
              </a:spcAft>
              <a:buClrTx/>
              <a:buFont typeface="Arial" panose="020B0604020202020204" pitchFamily="34" charset="0"/>
              <a:buChar char="•"/>
              <a:defRPr sz="2400" baseline="0">
                <a:solidFill>
                  <a:schemeClr val="accent4">
                    <a:lumMod val="25000"/>
                  </a:schemeClr>
                </a:solidFill>
                <a:latin typeface="Arial" panose="020B0604020202020204" pitchFamily="34" charset="0"/>
              </a:defRPr>
            </a:lvl3pPr>
            <a:lvl4pPr marL="16002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4pPr>
            <a:lvl5pPr marL="20574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5pPr>
            <a:lvl6pPr marL="2514600" indent="-228600" algn="l" rtl="0" fontAlgn="base">
              <a:spcBef>
                <a:spcPct val="20000"/>
              </a:spcBef>
              <a:spcAft>
                <a:spcPct val="0"/>
              </a:spcAft>
              <a:buClr>
                <a:srgbClr val="FFB805"/>
              </a:buClr>
              <a:buChar char="»"/>
              <a:defRPr sz="2000">
                <a:solidFill>
                  <a:srgbClr val="004D82"/>
                </a:solidFill>
                <a:latin typeface="+mn-lt"/>
              </a:defRPr>
            </a:lvl6pPr>
            <a:lvl7pPr marL="2971800" indent="-228600" algn="l" rtl="0" fontAlgn="base">
              <a:spcBef>
                <a:spcPct val="20000"/>
              </a:spcBef>
              <a:spcAft>
                <a:spcPct val="0"/>
              </a:spcAft>
              <a:buClr>
                <a:srgbClr val="FFB805"/>
              </a:buClr>
              <a:buChar char="»"/>
              <a:defRPr sz="2000">
                <a:solidFill>
                  <a:srgbClr val="004D82"/>
                </a:solidFill>
                <a:latin typeface="+mn-lt"/>
              </a:defRPr>
            </a:lvl7pPr>
            <a:lvl8pPr marL="3429000" indent="-228600" algn="l" rtl="0" fontAlgn="base">
              <a:spcBef>
                <a:spcPct val="20000"/>
              </a:spcBef>
              <a:spcAft>
                <a:spcPct val="0"/>
              </a:spcAft>
              <a:buClr>
                <a:srgbClr val="FFB805"/>
              </a:buClr>
              <a:buChar char="»"/>
              <a:defRPr sz="2000">
                <a:solidFill>
                  <a:srgbClr val="004D82"/>
                </a:solidFill>
                <a:latin typeface="+mn-lt"/>
              </a:defRPr>
            </a:lvl8pPr>
            <a:lvl9pPr marL="3886200" indent="-228600" algn="l" rtl="0" fontAlgn="base">
              <a:spcBef>
                <a:spcPct val="20000"/>
              </a:spcBef>
              <a:spcAft>
                <a:spcPct val="0"/>
              </a:spcAft>
              <a:buClr>
                <a:srgbClr val="FFB805"/>
              </a:buClr>
              <a:buChar char="»"/>
              <a:defRPr sz="2000">
                <a:solidFill>
                  <a:srgbClr val="004D82"/>
                </a:solidFill>
                <a:latin typeface="+mn-lt"/>
              </a:defRPr>
            </a:lvl9pPr>
          </a:lstStyle>
          <a:p>
            <a:pPr>
              <a:lnSpc>
                <a:spcPct val="150000"/>
              </a:lnSpc>
              <a:spcAft>
                <a:spcPts val="600"/>
              </a:spcAft>
              <a:buClr>
                <a:srgbClr val="F88D2B"/>
              </a:buClr>
            </a:pPr>
            <a:r>
              <a:rPr lang="en-US" sz="2400" kern="0" dirty="0">
                <a:solidFill>
                  <a:srgbClr val="000000"/>
                </a:solidFill>
                <a:latin typeface="arial" panose="020B0604020202020204" pitchFamily="34" charset="0"/>
              </a:rPr>
              <a:t>By Compressing Rates and Allowing Rules a Bracket Ride on only $7500 (now about $14,000), the Dividing Income with Even a Non-Grantor Trust Had Little Appeal</a:t>
            </a:r>
          </a:p>
          <a:p>
            <a:pPr>
              <a:lnSpc>
                <a:spcPct val="150000"/>
              </a:lnSpc>
              <a:spcAft>
                <a:spcPts val="600"/>
              </a:spcAft>
              <a:buClr>
                <a:srgbClr val="F88D2B"/>
              </a:buClr>
            </a:pPr>
            <a:r>
              <a:rPr lang="en-US" sz="2400" kern="0" dirty="0">
                <a:solidFill>
                  <a:srgbClr val="000000"/>
                </a:solidFill>
                <a:latin typeface="arial" panose="020B0604020202020204" pitchFamily="34" charset="0"/>
              </a:rPr>
              <a:t>So, a Crafty Lawyer Decided the Grantor Trusts Would be Good for Estate Planning</a:t>
            </a:r>
          </a:p>
          <a:p>
            <a:pPr>
              <a:lnSpc>
                <a:spcPct val="150000"/>
              </a:lnSpc>
              <a:spcAft>
                <a:spcPts val="600"/>
              </a:spcAft>
              <a:buClr>
                <a:srgbClr val="F88D2B"/>
              </a:buClr>
            </a:pPr>
            <a:r>
              <a:rPr lang="en-US" sz="2400" kern="0" dirty="0">
                <a:solidFill>
                  <a:srgbClr val="000000"/>
                </a:solidFill>
                <a:latin typeface="arial" panose="020B0604020202020204" pitchFamily="34" charset="0"/>
              </a:rPr>
              <a:t>This Arose Because the Lawyer Claimed the Grantor Would Have to Pay the Income Tax on the Trust Income Allowing the Trust to Experience Income Tax Free Compounding</a:t>
            </a:r>
          </a:p>
          <a:p>
            <a:pPr>
              <a:lnSpc>
                <a:spcPct val="150000"/>
              </a:lnSpc>
              <a:spcAft>
                <a:spcPts val="600"/>
              </a:spcAft>
              <a:buClr>
                <a:srgbClr val="F88D2B"/>
              </a:buClr>
            </a:pPr>
            <a:r>
              <a:rPr lang="en-US" sz="2400" kern="0" dirty="0">
                <a:solidFill>
                  <a:srgbClr val="000000"/>
                </a:solidFill>
                <a:latin typeface="arial" panose="020B0604020202020204" pitchFamily="34" charset="0"/>
              </a:rPr>
              <a:t>But the IRS in PLR 9444033 (not precedent) Said the Grantor Would Be Making a Gift by Paying the Income Tax on Income of the Trust Imputed to the Grantor </a:t>
            </a:r>
          </a:p>
          <a:p>
            <a:pPr>
              <a:lnSpc>
                <a:spcPct val="150000"/>
              </a:lnSpc>
              <a:spcAft>
                <a:spcPts val="600"/>
              </a:spcAft>
              <a:buClr>
                <a:srgbClr val="F88D2B"/>
              </a:buClr>
            </a:pPr>
            <a:r>
              <a:rPr lang="en-US" sz="2400" kern="0" dirty="0">
                <a:solidFill>
                  <a:srgbClr val="000000"/>
                </a:solidFill>
                <a:latin typeface="arial" panose="020B0604020202020204" pitchFamily="34" charset="0"/>
              </a:rPr>
              <a:t>Nonetheless, the IRS Threw in the Towel in Rev. Rul. 2004-64 and Admitted There Would Be No Gift by the Grantor Paying the Income Tax on Income Earned by the Trust</a:t>
            </a:r>
          </a:p>
          <a:p>
            <a:pPr>
              <a:lnSpc>
                <a:spcPct val="150000"/>
              </a:lnSpc>
              <a:spcAft>
                <a:spcPts val="600"/>
              </a:spcAft>
              <a:buClr>
                <a:srgbClr val="F88D2B"/>
              </a:buClr>
            </a:pPr>
            <a:r>
              <a:rPr lang="en-US" sz="2400" kern="0" dirty="0">
                <a:solidFill>
                  <a:srgbClr val="000000"/>
                </a:solidFill>
                <a:latin typeface="arial" panose="020B0604020202020204" pitchFamily="34" charset="0"/>
              </a:rPr>
              <a:t>A Further Benefit: Sales of Assets to Grantor Trust Allowed Appreciation to Inure to the Trust Beneficiaries Without Gain…But</a:t>
            </a:r>
            <a:endParaRPr lang="en-US" sz="2000" kern="0" dirty="0">
              <a:solidFill>
                <a:srgbClr val="000000"/>
              </a:solidFill>
              <a:latin typeface="arial" panose="020B0604020202020204" pitchFamily="34" charset="0"/>
            </a:endParaRPr>
          </a:p>
        </p:txBody>
      </p:sp>
    </p:spTree>
    <p:extLst>
      <p:ext uri="{BB962C8B-B14F-4D97-AF65-F5344CB8AC3E}">
        <p14:creationId xmlns:p14="http://schemas.microsoft.com/office/powerpoint/2010/main" val="112633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6E10F-5223-CF7D-7E04-8A78B2ED78AB}"/>
              </a:ext>
            </a:extLst>
          </p:cNvPr>
          <p:cNvSpPr>
            <a:spLocks noGrp="1"/>
          </p:cNvSpPr>
          <p:nvPr>
            <p:ph type="title"/>
          </p:nvPr>
        </p:nvSpPr>
        <p:spPr>
          <a:xfrm>
            <a:off x="511968" y="352693"/>
            <a:ext cx="12192000" cy="838200"/>
          </a:xfrm>
        </p:spPr>
        <p:txBody>
          <a:bodyPr>
            <a:normAutofit fontScale="90000"/>
          </a:bodyPr>
          <a:lstStyle/>
          <a:p>
            <a:r>
              <a:rPr lang="en-US" dirty="0">
                <a:solidFill>
                  <a:srgbClr val="F88D2B"/>
                </a:solidFill>
              </a:rPr>
              <a:t>Revenue Ruling 2023-2</a:t>
            </a:r>
            <a:br>
              <a:rPr lang="en-US" dirty="0"/>
            </a:br>
            <a:r>
              <a:rPr lang="en-US" dirty="0"/>
              <a:t>Was There Gain at Death If the Note Was Still Outstanding?</a:t>
            </a:r>
          </a:p>
        </p:txBody>
      </p:sp>
      <p:sp>
        <p:nvSpPr>
          <p:cNvPr id="4" name="Slide Number Placeholder 3">
            <a:extLst>
              <a:ext uri="{FF2B5EF4-FFF2-40B4-BE49-F238E27FC236}">
                <a16:creationId xmlns:a16="http://schemas.microsoft.com/office/drawing/2014/main" id="{BA237854-F289-9C5B-66FA-736638F1F615}"/>
              </a:ext>
            </a:extLst>
          </p:cNvPr>
          <p:cNvSpPr>
            <a:spLocks noGrp="1"/>
          </p:cNvSpPr>
          <p:nvPr>
            <p:ph type="sldNum" sz="quarter" idx="10"/>
          </p:nvPr>
        </p:nvSpPr>
        <p:spPr/>
        <p:txBody>
          <a:bodyPr/>
          <a:lstStyle/>
          <a:p>
            <a:fld id="{6BA77885-3D27-4EE0-9410-D13AE973D0EA}" type="slidenum">
              <a:rPr lang="en-US" smtClean="0"/>
              <a:pPr/>
              <a:t>67</a:t>
            </a:fld>
            <a:endParaRPr lang="en-US" dirty="0"/>
          </a:p>
        </p:txBody>
      </p:sp>
      <p:sp>
        <p:nvSpPr>
          <p:cNvPr id="6" name="내용 개체 틀 36">
            <a:extLst>
              <a:ext uri="{FF2B5EF4-FFF2-40B4-BE49-F238E27FC236}">
                <a16:creationId xmlns:a16="http://schemas.microsoft.com/office/drawing/2014/main" id="{38659D04-07AF-77B0-4F00-B9A06A9C7BDD}"/>
              </a:ext>
            </a:extLst>
          </p:cNvPr>
          <p:cNvSpPr>
            <a:spLocks noGrp="1"/>
          </p:cNvSpPr>
          <p:nvPr>
            <p:ph idx="1"/>
          </p:nvPr>
        </p:nvSpPr>
        <p:spPr>
          <a:xfrm>
            <a:off x="342900" y="1102779"/>
            <a:ext cx="11506200" cy="5306227"/>
          </a:xfrm>
        </p:spPr>
        <p:txBody>
          <a:bodyPr>
            <a:normAutofit/>
          </a:bodyPr>
          <a:lstStyle/>
          <a:p>
            <a:endParaRPr lang="en-US" altLang="ko-KR" dirty="0"/>
          </a:p>
          <a:p>
            <a:endParaRPr lang="ko-KR" altLang="en-US" dirty="0"/>
          </a:p>
        </p:txBody>
      </p:sp>
      <p:sp>
        <p:nvSpPr>
          <p:cNvPr id="2" name="Content Placeholder 2">
            <a:extLst>
              <a:ext uri="{FF2B5EF4-FFF2-40B4-BE49-F238E27FC236}">
                <a16:creationId xmlns:a16="http://schemas.microsoft.com/office/drawing/2014/main" id="{022C83A4-894D-24F3-55FD-5E9B7364965A}"/>
              </a:ext>
            </a:extLst>
          </p:cNvPr>
          <p:cNvSpPr txBox="1">
            <a:spLocks/>
          </p:cNvSpPr>
          <p:nvPr/>
        </p:nvSpPr>
        <p:spPr bwMode="auto">
          <a:xfrm>
            <a:off x="441830" y="1615221"/>
            <a:ext cx="11049000" cy="492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defRPr>
            </a:lvl2pPr>
            <a:lvl3pPr marL="1143000" indent="-228600" algn="l" rtl="0" eaLnBrk="0" fontAlgn="base" hangingPunct="0">
              <a:spcBef>
                <a:spcPct val="20000"/>
              </a:spcBef>
              <a:spcAft>
                <a:spcPct val="0"/>
              </a:spcAft>
              <a:buClrTx/>
              <a:buFont typeface="Arial" panose="020B0604020202020204" pitchFamily="34" charset="0"/>
              <a:buChar char="•"/>
              <a:defRPr sz="2400" baseline="0">
                <a:solidFill>
                  <a:schemeClr val="accent4">
                    <a:lumMod val="25000"/>
                  </a:schemeClr>
                </a:solidFill>
                <a:latin typeface="Arial" panose="020B0604020202020204" pitchFamily="34" charset="0"/>
              </a:defRPr>
            </a:lvl3pPr>
            <a:lvl4pPr marL="16002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4pPr>
            <a:lvl5pPr marL="20574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5pPr>
            <a:lvl6pPr marL="2514600" indent="-228600" algn="l" rtl="0" fontAlgn="base">
              <a:spcBef>
                <a:spcPct val="20000"/>
              </a:spcBef>
              <a:spcAft>
                <a:spcPct val="0"/>
              </a:spcAft>
              <a:buClr>
                <a:srgbClr val="FFB805"/>
              </a:buClr>
              <a:buChar char="»"/>
              <a:defRPr sz="2000">
                <a:solidFill>
                  <a:srgbClr val="004D82"/>
                </a:solidFill>
                <a:latin typeface="+mn-lt"/>
              </a:defRPr>
            </a:lvl6pPr>
            <a:lvl7pPr marL="2971800" indent="-228600" algn="l" rtl="0" fontAlgn="base">
              <a:spcBef>
                <a:spcPct val="20000"/>
              </a:spcBef>
              <a:spcAft>
                <a:spcPct val="0"/>
              </a:spcAft>
              <a:buClr>
                <a:srgbClr val="FFB805"/>
              </a:buClr>
              <a:buChar char="»"/>
              <a:defRPr sz="2000">
                <a:solidFill>
                  <a:srgbClr val="004D82"/>
                </a:solidFill>
                <a:latin typeface="+mn-lt"/>
              </a:defRPr>
            </a:lvl7pPr>
            <a:lvl8pPr marL="3429000" indent="-228600" algn="l" rtl="0" fontAlgn="base">
              <a:spcBef>
                <a:spcPct val="20000"/>
              </a:spcBef>
              <a:spcAft>
                <a:spcPct val="0"/>
              </a:spcAft>
              <a:buClr>
                <a:srgbClr val="FFB805"/>
              </a:buClr>
              <a:buChar char="»"/>
              <a:defRPr sz="2000">
                <a:solidFill>
                  <a:srgbClr val="004D82"/>
                </a:solidFill>
                <a:latin typeface="+mn-lt"/>
              </a:defRPr>
            </a:lvl8pPr>
            <a:lvl9pPr marL="3886200" indent="-228600" algn="l" rtl="0" fontAlgn="base">
              <a:spcBef>
                <a:spcPct val="20000"/>
              </a:spcBef>
              <a:spcAft>
                <a:spcPct val="0"/>
              </a:spcAft>
              <a:buClr>
                <a:srgbClr val="FFB805"/>
              </a:buClr>
              <a:buChar char="»"/>
              <a:defRPr sz="2000">
                <a:solidFill>
                  <a:srgbClr val="004D82"/>
                </a:solidFill>
                <a:latin typeface="+mn-lt"/>
              </a:defRPr>
            </a:lvl9pPr>
          </a:lstStyle>
          <a:p>
            <a:pPr>
              <a:lnSpc>
                <a:spcPct val="150000"/>
              </a:lnSpc>
              <a:spcAft>
                <a:spcPts val="1200"/>
              </a:spcAft>
              <a:buClr>
                <a:srgbClr val="F88D2B"/>
              </a:buClr>
            </a:pPr>
            <a:r>
              <a:rPr lang="en-US" sz="6400" kern="0" dirty="0">
                <a:solidFill>
                  <a:srgbClr val="000000"/>
                </a:solidFill>
                <a:latin typeface="arial" panose="020B0604020202020204" pitchFamily="34" charset="0"/>
              </a:rPr>
              <a:t>Two Published Articles Said the Installment Sale Strategy Was Fatally Flawed Because If the Note Was Still Outstanding at the Grantor’s Death Gain Would be Recognized per Rev. Rul. 77-402</a:t>
            </a:r>
          </a:p>
          <a:p>
            <a:pPr>
              <a:lnSpc>
                <a:spcPct val="150000"/>
              </a:lnSpc>
              <a:spcAft>
                <a:spcPts val="1200"/>
              </a:spcAft>
              <a:buClr>
                <a:srgbClr val="F88D2B"/>
              </a:buClr>
            </a:pPr>
            <a:r>
              <a:rPr lang="en-US" sz="6400" kern="0" dirty="0">
                <a:solidFill>
                  <a:srgbClr val="000000"/>
                </a:solidFill>
                <a:latin typeface="arial" panose="020B0604020202020204" pitchFamily="34" charset="0"/>
              </a:rPr>
              <a:t>In Blattmachr, Gans and Jacobson (Journal of Taxation 2002), Seven Reasons Were Presented on Why There Would Be No such Gain (the Other Lawyers Now Agree) and Note that ‘‘nonrecognition on death is among the strongest principles inherent in the income tax.’’ Estate of </a:t>
            </a:r>
            <a:r>
              <a:rPr lang="en-US" sz="6400" kern="0" dirty="0" err="1">
                <a:solidFill>
                  <a:srgbClr val="000000"/>
                </a:solidFill>
                <a:latin typeface="arial" panose="020B0604020202020204" pitchFamily="34" charset="0"/>
              </a:rPr>
              <a:t>Backemeyer</a:t>
            </a:r>
            <a:r>
              <a:rPr lang="en-US" sz="6400" kern="0" dirty="0">
                <a:solidFill>
                  <a:srgbClr val="000000"/>
                </a:solidFill>
                <a:latin typeface="arial" panose="020B0604020202020204" pitchFamily="34" charset="0"/>
              </a:rPr>
              <a:t> v. Commissioner, 147 T.C. 526, 544 (2016).</a:t>
            </a:r>
          </a:p>
          <a:p>
            <a:pPr>
              <a:lnSpc>
                <a:spcPct val="150000"/>
              </a:lnSpc>
              <a:spcAft>
                <a:spcPts val="1200"/>
              </a:spcAft>
              <a:buClr>
                <a:srgbClr val="F88D2B"/>
              </a:buClr>
            </a:pPr>
            <a:r>
              <a:rPr lang="en-US" sz="6400" kern="0" dirty="0">
                <a:solidFill>
                  <a:srgbClr val="000000"/>
                </a:solidFill>
                <a:latin typeface="arial" panose="020B0604020202020204" pitchFamily="34" charset="0"/>
              </a:rPr>
              <a:t>The Article Also Dealt with What the Basis Would Then Be of the Assets in the (Formerly) Grantor Trust</a:t>
            </a:r>
          </a:p>
          <a:p>
            <a:pPr>
              <a:lnSpc>
                <a:spcPct val="150000"/>
              </a:lnSpc>
              <a:spcAft>
                <a:spcPts val="1200"/>
              </a:spcAft>
              <a:buClr>
                <a:srgbClr val="F88D2B"/>
              </a:buClr>
            </a:pPr>
            <a:r>
              <a:rPr lang="en-US" sz="6400" kern="0" dirty="0">
                <a:solidFill>
                  <a:srgbClr val="000000"/>
                </a:solidFill>
                <a:latin typeface="arial" panose="020B0604020202020204" pitchFamily="34" charset="0"/>
              </a:rPr>
              <a:t>The IRS Had Taken Inconsistent Positions: CCA 200937028 and PLR 201245006 (Neither of Which May Be Cited or Used as Percent).  Senator Bernie Sanders Introduced a Bill that Would Expressly Deny the Section 1014 Step-up (“the 99.5 Percent Act” -- S. 994).</a:t>
            </a:r>
          </a:p>
          <a:p>
            <a:pPr>
              <a:lnSpc>
                <a:spcPct val="150000"/>
              </a:lnSpc>
              <a:spcAft>
                <a:spcPts val="1200"/>
              </a:spcAft>
              <a:buClr>
                <a:srgbClr val="F88D2B"/>
              </a:buClr>
            </a:pPr>
            <a:r>
              <a:rPr lang="en-US" sz="6400" kern="0" dirty="0">
                <a:solidFill>
                  <a:srgbClr val="000000"/>
                </a:solidFill>
                <a:latin typeface="arial" panose="020B0604020202020204" pitchFamily="34" charset="0"/>
              </a:rPr>
              <a:t>Which of Section 1012 (Purchase), 1014 (Passing from or Acquired from a Decedent) or 1015 (Gifted) Applies?</a:t>
            </a:r>
          </a:p>
          <a:p>
            <a:endParaRPr lang="en-US" sz="2000" kern="0" dirty="0">
              <a:solidFill>
                <a:schemeClr val="tx2"/>
              </a:solidFill>
              <a:latin typeface="arial" panose="020B0604020202020204" pitchFamily="34" charset="0"/>
            </a:endParaRPr>
          </a:p>
        </p:txBody>
      </p:sp>
    </p:spTree>
    <p:extLst>
      <p:ext uri="{BB962C8B-B14F-4D97-AF65-F5344CB8AC3E}">
        <p14:creationId xmlns:p14="http://schemas.microsoft.com/office/powerpoint/2010/main" val="404486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6E10F-5223-CF7D-7E04-8A78B2ED78AB}"/>
              </a:ext>
            </a:extLst>
          </p:cNvPr>
          <p:cNvSpPr>
            <a:spLocks noGrp="1"/>
          </p:cNvSpPr>
          <p:nvPr>
            <p:ph type="title"/>
          </p:nvPr>
        </p:nvSpPr>
        <p:spPr>
          <a:xfrm>
            <a:off x="437226" y="321469"/>
            <a:ext cx="10972800" cy="838200"/>
          </a:xfrm>
        </p:spPr>
        <p:txBody>
          <a:bodyPr>
            <a:normAutofit fontScale="90000"/>
          </a:bodyPr>
          <a:lstStyle/>
          <a:p>
            <a:r>
              <a:rPr lang="en-US" dirty="0">
                <a:solidFill>
                  <a:srgbClr val="F88D2B"/>
                </a:solidFill>
              </a:rPr>
              <a:t>Revenue Ruling 2023-2</a:t>
            </a:r>
            <a:br>
              <a:rPr lang="en-US" dirty="0"/>
            </a:br>
            <a:r>
              <a:rPr lang="en-US" dirty="0"/>
              <a:t>Section 1014</a:t>
            </a:r>
          </a:p>
        </p:txBody>
      </p:sp>
      <p:sp>
        <p:nvSpPr>
          <p:cNvPr id="4" name="Slide Number Placeholder 3">
            <a:extLst>
              <a:ext uri="{FF2B5EF4-FFF2-40B4-BE49-F238E27FC236}">
                <a16:creationId xmlns:a16="http://schemas.microsoft.com/office/drawing/2014/main" id="{BA237854-F289-9C5B-66FA-736638F1F615}"/>
              </a:ext>
            </a:extLst>
          </p:cNvPr>
          <p:cNvSpPr>
            <a:spLocks noGrp="1"/>
          </p:cNvSpPr>
          <p:nvPr>
            <p:ph type="sldNum" sz="quarter" idx="10"/>
          </p:nvPr>
        </p:nvSpPr>
        <p:spPr/>
        <p:txBody>
          <a:bodyPr/>
          <a:lstStyle/>
          <a:p>
            <a:fld id="{6BA77885-3D27-4EE0-9410-D13AE973D0EA}" type="slidenum">
              <a:rPr lang="en-US" smtClean="0"/>
              <a:pPr/>
              <a:t>68</a:t>
            </a:fld>
            <a:endParaRPr lang="en-US" dirty="0"/>
          </a:p>
        </p:txBody>
      </p:sp>
      <p:sp>
        <p:nvSpPr>
          <p:cNvPr id="6" name="내용 개체 틀 36">
            <a:extLst>
              <a:ext uri="{FF2B5EF4-FFF2-40B4-BE49-F238E27FC236}">
                <a16:creationId xmlns:a16="http://schemas.microsoft.com/office/drawing/2014/main" id="{38659D04-07AF-77B0-4F00-B9A06A9C7BDD}"/>
              </a:ext>
            </a:extLst>
          </p:cNvPr>
          <p:cNvSpPr>
            <a:spLocks noGrp="1"/>
          </p:cNvSpPr>
          <p:nvPr>
            <p:ph idx="1"/>
          </p:nvPr>
        </p:nvSpPr>
        <p:spPr>
          <a:xfrm>
            <a:off x="342900" y="1102779"/>
            <a:ext cx="11506200" cy="5306227"/>
          </a:xfrm>
        </p:spPr>
        <p:txBody>
          <a:bodyPr>
            <a:normAutofit/>
          </a:bodyPr>
          <a:lstStyle/>
          <a:p>
            <a:endParaRPr lang="en-US" altLang="ko-KR" dirty="0"/>
          </a:p>
          <a:p>
            <a:endParaRPr lang="ko-KR" altLang="en-US" dirty="0"/>
          </a:p>
        </p:txBody>
      </p:sp>
      <p:sp>
        <p:nvSpPr>
          <p:cNvPr id="2" name="Content Placeholder 2">
            <a:extLst>
              <a:ext uri="{FF2B5EF4-FFF2-40B4-BE49-F238E27FC236}">
                <a16:creationId xmlns:a16="http://schemas.microsoft.com/office/drawing/2014/main" id="{41608294-9914-7529-BABF-DC2E99F925B0}"/>
              </a:ext>
            </a:extLst>
          </p:cNvPr>
          <p:cNvSpPr txBox="1">
            <a:spLocks/>
          </p:cNvSpPr>
          <p:nvPr/>
        </p:nvSpPr>
        <p:spPr bwMode="auto">
          <a:xfrm>
            <a:off x="178594" y="1360167"/>
            <a:ext cx="11490064" cy="492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defRPr>
            </a:lvl2pPr>
            <a:lvl3pPr marL="1143000" indent="-228600" algn="l" rtl="0" eaLnBrk="0" fontAlgn="base" hangingPunct="0">
              <a:spcBef>
                <a:spcPct val="20000"/>
              </a:spcBef>
              <a:spcAft>
                <a:spcPct val="0"/>
              </a:spcAft>
              <a:buClrTx/>
              <a:buFont typeface="Arial" panose="020B0604020202020204" pitchFamily="34" charset="0"/>
              <a:buChar char="•"/>
              <a:defRPr sz="2400" baseline="0">
                <a:solidFill>
                  <a:schemeClr val="accent4">
                    <a:lumMod val="25000"/>
                  </a:schemeClr>
                </a:solidFill>
                <a:latin typeface="Arial" panose="020B0604020202020204" pitchFamily="34" charset="0"/>
              </a:defRPr>
            </a:lvl3pPr>
            <a:lvl4pPr marL="16002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4pPr>
            <a:lvl5pPr marL="20574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5pPr>
            <a:lvl6pPr marL="2514600" indent="-228600" algn="l" rtl="0" fontAlgn="base">
              <a:spcBef>
                <a:spcPct val="20000"/>
              </a:spcBef>
              <a:spcAft>
                <a:spcPct val="0"/>
              </a:spcAft>
              <a:buClr>
                <a:srgbClr val="FFB805"/>
              </a:buClr>
              <a:buChar char="»"/>
              <a:defRPr sz="2000">
                <a:solidFill>
                  <a:srgbClr val="004D82"/>
                </a:solidFill>
                <a:latin typeface="+mn-lt"/>
              </a:defRPr>
            </a:lvl6pPr>
            <a:lvl7pPr marL="2971800" indent="-228600" algn="l" rtl="0" fontAlgn="base">
              <a:spcBef>
                <a:spcPct val="20000"/>
              </a:spcBef>
              <a:spcAft>
                <a:spcPct val="0"/>
              </a:spcAft>
              <a:buClr>
                <a:srgbClr val="FFB805"/>
              </a:buClr>
              <a:buChar char="»"/>
              <a:defRPr sz="2000">
                <a:solidFill>
                  <a:srgbClr val="004D82"/>
                </a:solidFill>
                <a:latin typeface="+mn-lt"/>
              </a:defRPr>
            </a:lvl7pPr>
            <a:lvl8pPr marL="3429000" indent="-228600" algn="l" rtl="0" fontAlgn="base">
              <a:spcBef>
                <a:spcPct val="20000"/>
              </a:spcBef>
              <a:spcAft>
                <a:spcPct val="0"/>
              </a:spcAft>
              <a:buClr>
                <a:srgbClr val="FFB805"/>
              </a:buClr>
              <a:buChar char="»"/>
              <a:defRPr sz="2000">
                <a:solidFill>
                  <a:srgbClr val="004D82"/>
                </a:solidFill>
                <a:latin typeface="+mn-lt"/>
              </a:defRPr>
            </a:lvl8pPr>
            <a:lvl9pPr marL="3886200" indent="-228600" algn="l" rtl="0" fontAlgn="base">
              <a:spcBef>
                <a:spcPct val="20000"/>
              </a:spcBef>
              <a:spcAft>
                <a:spcPct val="0"/>
              </a:spcAft>
              <a:buClr>
                <a:srgbClr val="FFB805"/>
              </a:buClr>
              <a:buChar char="»"/>
              <a:defRPr sz="2000">
                <a:solidFill>
                  <a:srgbClr val="004D82"/>
                </a:solidFill>
                <a:latin typeface="+mn-lt"/>
              </a:defRPr>
            </a:lvl9pPr>
          </a:lstStyle>
          <a:p>
            <a:pPr>
              <a:lnSpc>
                <a:spcPct val="170000"/>
              </a:lnSpc>
              <a:spcAft>
                <a:spcPts val="600"/>
              </a:spcAft>
              <a:buClr>
                <a:srgbClr val="F88D2B"/>
              </a:buClr>
            </a:pPr>
            <a:r>
              <a:rPr lang="en-US" sz="7200" kern="0" dirty="0">
                <a:solidFill>
                  <a:srgbClr val="000000"/>
                </a:solidFill>
                <a:latin typeface="+mn-lt"/>
              </a:rPr>
              <a:t>Section 1014(a) Says: “the basis of property in the hands of a person acquiring the property from a decedent or to whom the property passed from a decedent shall… be— (1)  the fair market value of the property at the date of the decedent’s death….”</a:t>
            </a:r>
          </a:p>
          <a:p>
            <a:pPr>
              <a:lnSpc>
                <a:spcPct val="170000"/>
              </a:lnSpc>
              <a:spcAft>
                <a:spcPts val="600"/>
              </a:spcAft>
              <a:buClr>
                <a:srgbClr val="F88D2B"/>
              </a:buClr>
            </a:pPr>
            <a:r>
              <a:rPr lang="en-US" sz="7200" kern="0" dirty="0">
                <a:solidFill>
                  <a:srgbClr val="000000"/>
                </a:solidFill>
                <a:latin typeface="+mn-lt"/>
              </a:rPr>
              <a:t>Section 1014(b) Says: For purposes of subsection (a), the following property shall be considered to have been acquired from or to have passed from the decedent: </a:t>
            </a:r>
          </a:p>
          <a:p>
            <a:pPr>
              <a:lnSpc>
                <a:spcPct val="170000"/>
              </a:lnSpc>
              <a:spcAft>
                <a:spcPts val="600"/>
              </a:spcAft>
              <a:buClr>
                <a:srgbClr val="F88D2B"/>
              </a:buClr>
            </a:pPr>
            <a:r>
              <a:rPr lang="en-US" sz="7200" b="1" kern="0" dirty="0">
                <a:solidFill>
                  <a:srgbClr val="000000"/>
                </a:solidFill>
                <a:latin typeface="+mn-lt"/>
              </a:rPr>
              <a:t>(1) </a:t>
            </a:r>
            <a:r>
              <a:rPr lang="en-US" sz="7200" kern="0" dirty="0">
                <a:solidFill>
                  <a:srgbClr val="000000"/>
                </a:solidFill>
                <a:latin typeface="+mn-lt"/>
              </a:rPr>
              <a:t>Property acquired by bequest, devise, or inheritance, or by the decedent’s estate from the decedent;               </a:t>
            </a:r>
            <a:r>
              <a:rPr lang="en-US" sz="7200" b="1" kern="0" dirty="0">
                <a:solidFill>
                  <a:srgbClr val="000000"/>
                </a:solidFill>
                <a:latin typeface="+mn-lt"/>
              </a:rPr>
              <a:t>(2) </a:t>
            </a:r>
            <a:r>
              <a:rPr lang="en-US" sz="7200" kern="0" dirty="0">
                <a:solidFill>
                  <a:srgbClr val="000000"/>
                </a:solidFill>
                <a:latin typeface="+mn-lt"/>
              </a:rPr>
              <a:t>Property transferred by the decedent during his lifetime in trust to pay the income for life to or on the order or direction of the decedent, with the right reserved to the decedent at all times before his death to revoke the trust; </a:t>
            </a:r>
            <a:r>
              <a:rPr lang="en-US" sz="7200" b="1" kern="0" dirty="0">
                <a:solidFill>
                  <a:srgbClr val="000000"/>
                </a:solidFill>
                <a:latin typeface="+mn-lt"/>
              </a:rPr>
              <a:t>(3) </a:t>
            </a:r>
            <a:r>
              <a:rPr lang="en-US" sz="7200" kern="0" dirty="0">
                <a:solidFill>
                  <a:srgbClr val="000000"/>
                </a:solidFill>
                <a:latin typeface="+mn-lt"/>
              </a:rPr>
              <a:t>property transferred by the decedent during his lifetime in trust to pay the income for life to or on the order or direction of the decedent with the right reserved to the decedent at all times before his death to make any change in the enjoyment thereof through the exercise of a power to alter, amend, or terminate the trust;***</a:t>
            </a:r>
          </a:p>
          <a:p>
            <a:endParaRPr lang="en-US" sz="1600" kern="0" dirty="0">
              <a:solidFill>
                <a:schemeClr val="tx2"/>
              </a:solidFill>
              <a:latin typeface="arial" panose="020B0604020202020204" pitchFamily="34" charset="0"/>
            </a:endParaRPr>
          </a:p>
        </p:txBody>
      </p:sp>
    </p:spTree>
    <p:extLst>
      <p:ext uri="{BB962C8B-B14F-4D97-AF65-F5344CB8AC3E}">
        <p14:creationId xmlns:p14="http://schemas.microsoft.com/office/powerpoint/2010/main" val="122475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6E10F-5223-CF7D-7E04-8A78B2ED78AB}"/>
              </a:ext>
            </a:extLst>
          </p:cNvPr>
          <p:cNvSpPr>
            <a:spLocks noGrp="1"/>
          </p:cNvSpPr>
          <p:nvPr>
            <p:ph type="title"/>
          </p:nvPr>
        </p:nvSpPr>
        <p:spPr>
          <a:xfrm>
            <a:off x="715593" y="419100"/>
            <a:ext cx="10972800" cy="838200"/>
          </a:xfrm>
        </p:spPr>
        <p:txBody>
          <a:bodyPr>
            <a:normAutofit fontScale="90000"/>
          </a:bodyPr>
          <a:lstStyle/>
          <a:p>
            <a:r>
              <a:rPr lang="en-US" dirty="0">
                <a:solidFill>
                  <a:srgbClr val="F88D2B"/>
                </a:solidFill>
              </a:rPr>
              <a:t>Revenue Ruling 2023-2</a:t>
            </a:r>
            <a:br>
              <a:rPr lang="en-US" dirty="0">
                <a:solidFill>
                  <a:srgbClr val="F88D2B"/>
                </a:solidFill>
              </a:rPr>
            </a:br>
            <a:r>
              <a:rPr lang="en-US" dirty="0"/>
              <a:t>Section 1014 Continued...</a:t>
            </a:r>
          </a:p>
        </p:txBody>
      </p:sp>
      <p:sp>
        <p:nvSpPr>
          <p:cNvPr id="4" name="Slide Number Placeholder 3">
            <a:extLst>
              <a:ext uri="{FF2B5EF4-FFF2-40B4-BE49-F238E27FC236}">
                <a16:creationId xmlns:a16="http://schemas.microsoft.com/office/drawing/2014/main" id="{BA237854-F289-9C5B-66FA-736638F1F615}"/>
              </a:ext>
            </a:extLst>
          </p:cNvPr>
          <p:cNvSpPr>
            <a:spLocks noGrp="1"/>
          </p:cNvSpPr>
          <p:nvPr>
            <p:ph type="sldNum" sz="quarter" idx="10"/>
          </p:nvPr>
        </p:nvSpPr>
        <p:spPr/>
        <p:txBody>
          <a:bodyPr/>
          <a:lstStyle/>
          <a:p>
            <a:fld id="{6BA77885-3D27-4EE0-9410-D13AE973D0EA}" type="slidenum">
              <a:rPr lang="en-US" smtClean="0"/>
              <a:pPr/>
              <a:t>69</a:t>
            </a:fld>
            <a:endParaRPr lang="en-US" dirty="0"/>
          </a:p>
        </p:txBody>
      </p:sp>
      <p:sp>
        <p:nvSpPr>
          <p:cNvPr id="6" name="내용 개체 틀 36">
            <a:extLst>
              <a:ext uri="{FF2B5EF4-FFF2-40B4-BE49-F238E27FC236}">
                <a16:creationId xmlns:a16="http://schemas.microsoft.com/office/drawing/2014/main" id="{38659D04-07AF-77B0-4F00-B9A06A9C7BDD}"/>
              </a:ext>
            </a:extLst>
          </p:cNvPr>
          <p:cNvSpPr>
            <a:spLocks noGrp="1"/>
          </p:cNvSpPr>
          <p:nvPr>
            <p:ph idx="1"/>
          </p:nvPr>
        </p:nvSpPr>
        <p:spPr>
          <a:xfrm>
            <a:off x="342900" y="1102779"/>
            <a:ext cx="11506200" cy="5306227"/>
          </a:xfrm>
        </p:spPr>
        <p:txBody>
          <a:bodyPr>
            <a:normAutofit/>
          </a:bodyPr>
          <a:lstStyle/>
          <a:p>
            <a:endParaRPr lang="en-US" altLang="ko-KR" dirty="0"/>
          </a:p>
          <a:p>
            <a:endParaRPr lang="ko-KR" altLang="en-US" dirty="0"/>
          </a:p>
        </p:txBody>
      </p:sp>
      <p:sp>
        <p:nvSpPr>
          <p:cNvPr id="2" name="Content Placeholder 2">
            <a:extLst>
              <a:ext uri="{FF2B5EF4-FFF2-40B4-BE49-F238E27FC236}">
                <a16:creationId xmlns:a16="http://schemas.microsoft.com/office/drawing/2014/main" id="{FBBCBD4E-4E97-17C0-1B36-832B60674F2A}"/>
              </a:ext>
            </a:extLst>
          </p:cNvPr>
          <p:cNvSpPr txBox="1">
            <a:spLocks/>
          </p:cNvSpPr>
          <p:nvPr/>
        </p:nvSpPr>
        <p:spPr bwMode="auto">
          <a:xfrm>
            <a:off x="554887" y="1749893"/>
            <a:ext cx="11294213" cy="492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lvl1pPr marL="342900" indent="-34290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defRPr>
            </a:lvl2pPr>
            <a:lvl3pPr marL="1143000" indent="-228600" algn="l" rtl="0" eaLnBrk="0" fontAlgn="base" hangingPunct="0">
              <a:spcBef>
                <a:spcPct val="20000"/>
              </a:spcBef>
              <a:spcAft>
                <a:spcPct val="0"/>
              </a:spcAft>
              <a:buClrTx/>
              <a:buFont typeface="Arial" panose="020B0604020202020204" pitchFamily="34" charset="0"/>
              <a:buChar char="•"/>
              <a:defRPr sz="2400" baseline="0">
                <a:solidFill>
                  <a:schemeClr val="accent4">
                    <a:lumMod val="25000"/>
                  </a:schemeClr>
                </a:solidFill>
                <a:latin typeface="Arial" panose="020B0604020202020204" pitchFamily="34" charset="0"/>
              </a:defRPr>
            </a:lvl3pPr>
            <a:lvl4pPr marL="16002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4pPr>
            <a:lvl5pPr marL="20574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5pPr>
            <a:lvl6pPr marL="2514600" indent="-228600" algn="l" rtl="0" fontAlgn="base">
              <a:spcBef>
                <a:spcPct val="20000"/>
              </a:spcBef>
              <a:spcAft>
                <a:spcPct val="0"/>
              </a:spcAft>
              <a:buClr>
                <a:srgbClr val="FFB805"/>
              </a:buClr>
              <a:buChar char="»"/>
              <a:defRPr sz="2000">
                <a:solidFill>
                  <a:srgbClr val="004D82"/>
                </a:solidFill>
                <a:latin typeface="+mn-lt"/>
              </a:defRPr>
            </a:lvl6pPr>
            <a:lvl7pPr marL="2971800" indent="-228600" algn="l" rtl="0" fontAlgn="base">
              <a:spcBef>
                <a:spcPct val="20000"/>
              </a:spcBef>
              <a:spcAft>
                <a:spcPct val="0"/>
              </a:spcAft>
              <a:buClr>
                <a:srgbClr val="FFB805"/>
              </a:buClr>
              <a:buChar char="»"/>
              <a:defRPr sz="2000">
                <a:solidFill>
                  <a:srgbClr val="004D82"/>
                </a:solidFill>
                <a:latin typeface="+mn-lt"/>
              </a:defRPr>
            </a:lvl7pPr>
            <a:lvl8pPr marL="3429000" indent="-228600" algn="l" rtl="0" fontAlgn="base">
              <a:spcBef>
                <a:spcPct val="20000"/>
              </a:spcBef>
              <a:spcAft>
                <a:spcPct val="0"/>
              </a:spcAft>
              <a:buClr>
                <a:srgbClr val="FFB805"/>
              </a:buClr>
              <a:buChar char="»"/>
              <a:defRPr sz="2000">
                <a:solidFill>
                  <a:srgbClr val="004D82"/>
                </a:solidFill>
                <a:latin typeface="+mn-lt"/>
              </a:defRPr>
            </a:lvl8pPr>
            <a:lvl9pPr marL="3886200" indent="-228600" algn="l" rtl="0" fontAlgn="base">
              <a:spcBef>
                <a:spcPct val="20000"/>
              </a:spcBef>
              <a:spcAft>
                <a:spcPct val="0"/>
              </a:spcAft>
              <a:buClr>
                <a:srgbClr val="FFB805"/>
              </a:buClr>
              <a:buChar char="»"/>
              <a:defRPr sz="2000">
                <a:solidFill>
                  <a:srgbClr val="004D82"/>
                </a:solidFill>
                <a:latin typeface="+mn-lt"/>
              </a:defRPr>
            </a:lvl9pPr>
          </a:lstStyle>
          <a:p>
            <a:pPr>
              <a:lnSpc>
                <a:spcPct val="170000"/>
              </a:lnSpc>
              <a:buClr>
                <a:srgbClr val="F88D2B"/>
              </a:buClr>
            </a:pPr>
            <a:r>
              <a:rPr lang="en-US" sz="6000" b="1" kern="0" dirty="0">
                <a:solidFill>
                  <a:srgbClr val="000000"/>
                </a:solidFill>
                <a:latin typeface="+mn-lt"/>
              </a:rPr>
              <a:t>(9) </a:t>
            </a:r>
            <a:r>
              <a:rPr lang="en-US" sz="6000" kern="0" dirty="0">
                <a:solidFill>
                  <a:srgbClr val="000000"/>
                </a:solidFill>
                <a:latin typeface="+mn-lt"/>
              </a:rPr>
              <a:t>Property acquired from the decedent by reason of death, *** if by reason thereof the property is required to be included in determining the value of the decedent’s gross estate under chapter 11 of subtitle B or under the Internal Revenue Code of 1939. ***This paragraph shall not apply to— (A) annuities described in section 72; (B) property to which paragraph (5) would apply if the property had been acquired by bequest; and (C) property described in any other paragraph of this subsection.</a:t>
            </a:r>
          </a:p>
          <a:p>
            <a:endParaRPr lang="en-US" sz="1600" kern="0" dirty="0">
              <a:solidFill>
                <a:schemeClr val="tx2"/>
              </a:solidFill>
              <a:latin typeface="arial" panose="020B0604020202020204" pitchFamily="34" charset="0"/>
            </a:endParaRPr>
          </a:p>
        </p:txBody>
      </p:sp>
    </p:spTree>
    <p:extLst>
      <p:ext uri="{BB962C8B-B14F-4D97-AF65-F5344CB8AC3E}">
        <p14:creationId xmlns:p14="http://schemas.microsoft.com/office/powerpoint/2010/main" val="238559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FCDAAB-6A11-CCA0-F857-911746B4A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AC131-8BFC-B9E3-11C8-49B4F664E52B}"/>
              </a:ext>
            </a:extLst>
          </p:cNvPr>
          <p:cNvSpPr>
            <a:spLocks noGrp="1"/>
          </p:cNvSpPr>
          <p:nvPr>
            <p:ph type="title"/>
          </p:nvPr>
        </p:nvSpPr>
        <p:spPr/>
        <p:txBody>
          <a:bodyPr/>
          <a:lstStyle/>
          <a:p>
            <a:r>
              <a:rPr lang="en-US" dirty="0">
                <a:solidFill>
                  <a:schemeClr val="tx2"/>
                </a:solidFill>
              </a:rPr>
              <a:t>Conversion Grantor to Non-Grantor</a:t>
            </a:r>
            <a:endParaRPr lang="en-US" cap="none" dirty="0">
              <a:solidFill>
                <a:schemeClr val="tx2"/>
              </a:solidFill>
            </a:endParaRPr>
          </a:p>
        </p:txBody>
      </p:sp>
      <p:sp>
        <p:nvSpPr>
          <p:cNvPr id="3" name="Content Placeholder 2">
            <a:extLst>
              <a:ext uri="{FF2B5EF4-FFF2-40B4-BE49-F238E27FC236}">
                <a16:creationId xmlns:a16="http://schemas.microsoft.com/office/drawing/2014/main" id="{7968B4B3-F1CE-8A46-6A91-33CA911E83F6}"/>
              </a:ext>
            </a:extLst>
          </p:cNvPr>
          <p:cNvSpPr>
            <a:spLocks noGrp="1"/>
          </p:cNvSpPr>
          <p:nvPr>
            <p:ph idx="1"/>
          </p:nvPr>
        </p:nvSpPr>
        <p:spPr/>
        <p:txBody>
          <a:bodyPr>
            <a:normAutofit fontScale="92500" lnSpcReduction="20000"/>
          </a:bodyPr>
          <a:lstStyle/>
          <a:p>
            <a:pPr algn="just"/>
            <a:r>
              <a:rPr lang="en-US" dirty="0">
                <a:solidFill>
                  <a:schemeClr val="tx2"/>
                </a:solidFill>
              </a:rPr>
              <a:t>You may have one or more existing grantor trusts that were created when the gift, estate and GST exemption was much less than the OBBBA $15 million permanent inflation adjusted exemption amount. Taxpayers  should evaluate </a:t>
            </a:r>
            <a:r>
              <a:rPr lang="en-US" b="1" dirty="0">
                <a:solidFill>
                  <a:srgbClr val="0070C0"/>
                </a:solidFill>
              </a:rPr>
              <a:t>how those trusts may be repurposed post-OBBBA for more tax benefit</a:t>
            </a:r>
            <a:r>
              <a:rPr lang="en-US" dirty="0">
                <a:solidFill>
                  <a:schemeClr val="tx2"/>
                </a:solidFill>
              </a:rPr>
              <a:t>. </a:t>
            </a:r>
          </a:p>
          <a:p>
            <a:pPr algn="just"/>
            <a:r>
              <a:rPr lang="en-US" dirty="0">
                <a:solidFill>
                  <a:schemeClr val="tx2"/>
                </a:solidFill>
              </a:rPr>
              <a:t>Even if there is </a:t>
            </a:r>
            <a:r>
              <a:rPr lang="en-US" b="1" dirty="0">
                <a:solidFill>
                  <a:srgbClr val="0070C0"/>
                </a:solidFill>
              </a:rPr>
              <a:t>no longer an estate tax benefit </a:t>
            </a:r>
            <a:r>
              <a:rPr lang="en-US" dirty="0">
                <a:solidFill>
                  <a:schemeClr val="tx2"/>
                </a:solidFill>
              </a:rPr>
              <a:t>remember the law may change, the trust may provide important asset protection benefits, but it may be possible to modify the trust into a non-grantor trust to garner income tax benefits (Code Section199A, state tax deductions and charitable contributions). </a:t>
            </a:r>
          </a:p>
          <a:p>
            <a:pPr algn="just"/>
            <a:r>
              <a:rPr lang="en-US" dirty="0">
                <a:solidFill>
                  <a:schemeClr val="tx2"/>
                </a:solidFill>
              </a:rPr>
              <a:t>It may be appropriate to review the existing grantor trust to see if it is even feasible to change the status from grantor to non-grantor (not counting the settlor’s death). Can you realistically change the tax characterization of the trust? </a:t>
            </a:r>
          </a:p>
          <a:p>
            <a:pPr algn="just"/>
            <a:r>
              <a:rPr lang="en-US" dirty="0">
                <a:solidFill>
                  <a:schemeClr val="tx2"/>
                </a:solidFill>
              </a:rPr>
              <a:t>What the income tax consequences of the conversion might be. </a:t>
            </a:r>
          </a:p>
          <a:p>
            <a:pPr algn="just"/>
            <a:r>
              <a:rPr lang="en-US" dirty="0">
                <a:solidFill>
                  <a:schemeClr val="tx2"/>
                </a:solidFill>
              </a:rPr>
              <a:t>For example, if you sold assets to a trust for a note the </a:t>
            </a:r>
            <a:r>
              <a:rPr lang="en-US" b="1" dirty="0">
                <a:solidFill>
                  <a:srgbClr val="0070C0"/>
                </a:solidFill>
              </a:rPr>
              <a:t>conversion could trigger a taxable gain</a:t>
            </a:r>
            <a:r>
              <a:rPr lang="en-US" dirty="0">
                <a:solidFill>
                  <a:schemeClr val="tx2"/>
                </a:solidFill>
              </a:rPr>
              <a:t>. See, e.g., Rev  Rul 77-402. </a:t>
            </a:r>
          </a:p>
        </p:txBody>
      </p:sp>
      <p:sp>
        <p:nvSpPr>
          <p:cNvPr id="4" name="Slide Number Placeholder 3">
            <a:extLst>
              <a:ext uri="{FF2B5EF4-FFF2-40B4-BE49-F238E27FC236}">
                <a16:creationId xmlns:a16="http://schemas.microsoft.com/office/drawing/2014/main" id="{CF8DF995-3192-E126-05C0-FC477C9AB096}"/>
              </a:ext>
            </a:extLst>
          </p:cNvPr>
          <p:cNvSpPr>
            <a:spLocks noGrp="1"/>
          </p:cNvSpPr>
          <p:nvPr>
            <p:ph type="sldNum" sz="quarter" idx="12"/>
          </p:nvPr>
        </p:nvSpPr>
        <p:spPr/>
        <p:txBody>
          <a:bodyPr/>
          <a:lstStyle/>
          <a:p>
            <a:fld id="{E31375A4-56A4-47D6-9801-1991572033F7}" type="slidenum">
              <a:rPr lang="en-US" smtClean="0"/>
              <a:t>7</a:t>
            </a:fld>
            <a:endParaRPr lang="en-US" dirty="0"/>
          </a:p>
        </p:txBody>
      </p:sp>
    </p:spTree>
    <p:extLst>
      <p:ext uri="{BB962C8B-B14F-4D97-AF65-F5344CB8AC3E}">
        <p14:creationId xmlns:p14="http://schemas.microsoft.com/office/powerpoint/2010/main" val="340643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6E10F-5223-CF7D-7E04-8A78B2ED78AB}"/>
              </a:ext>
            </a:extLst>
          </p:cNvPr>
          <p:cNvSpPr>
            <a:spLocks noGrp="1"/>
          </p:cNvSpPr>
          <p:nvPr>
            <p:ph type="title"/>
          </p:nvPr>
        </p:nvSpPr>
        <p:spPr>
          <a:xfrm>
            <a:off x="459582" y="385763"/>
            <a:ext cx="10972800" cy="838200"/>
          </a:xfrm>
        </p:spPr>
        <p:txBody>
          <a:bodyPr>
            <a:normAutofit fontScale="90000"/>
          </a:bodyPr>
          <a:lstStyle/>
          <a:p>
            <a:r>
              <a:rPr lang="en-US" dirty="0">
                <a:solidFill>
                  <a:srgbClr val="F88D2B"/>
                </a:solidFill>
              </a:rPr>
              <a:t>Revenue Ruling 2023-2</a:t>
            </a:r>
            <a:br>
              <a:rPr lang="en-US" dirty="0"/>
            </a:br>
            <a:r>
              <a:rPr lang="en-US" dirty="0"/>
              <a:t>IRS Deemed Ownership Position &amp; Rev. Rul. 2023-2</a:t>
            </a:r>
          </a:p>
        </p:txBody>
      </p:sp>
      <p:sp>
        <p:nvSpPr>
          <p:cNvPr id="4" name="Slide Number Placeholder 3">
            <a:extLst>
              <a:ext uri="{FF2B5EF4-FFF2-40B4-BE49-F238E27FC236}">
                <a16:creationId xmlns:a16="http://schemas.microsoft.com/office/drawing/2014/main" id="{BA237854-F289-9C5B-66FA-736638F1F615}"/>
              </a:ext>
            </a:extLst>
          </p:cNvPr>
          <p:cNvSpPr>
            <a:spLocks noGrp="1"/>
          </p:cNvSpPr>
          <p:nvPr>
            <p:ph type="sldNum" sz="quarter" idx="10"/>
          </p:nvPr>
        </p:nvSpPr>
        <p:spPr/>
        <p:txBody>
          <a:bodyPr/>
          <a:lstStyle/>
          <a:p>
            <a:fld id="{6BA77885-3D27-4EE0-9410-D13AE973D0EA}" type="slidenum">
              <a:rPr lang="en-US" smtClean="0"/>
              <a:pPr/>
              <a:t>70</a:t>
            </a:fld>
            <a:endParaRPr lang="en-US" dirty="0"/>
          </a:p>
        </p:txBody>
      </p:sp>
      <p:sp>
        <p:nvSpPr>
          <p:cNvPr id="6" name="내용 개체 틀 36">
            <a:extLst>
              <a:ext uri="{FF2B5EF4-FFF2-40B4-BE49-F238E27FC236}">
                <a16:creationId xmlns:a16="http://schemas.microsoft.com/office/drawing/2014/main" id="{38659D04-07AF-77B0-4F00-B9A06A9C7BDD}"/>
              </a:ext>
            </a:extLst>
          </p:cNvPr>
          <p:cNvSpPr>
            <a:spLocks noGrp="1"/>
          </p:cNvSpPr>
          <p:nvPr>
            <p:ph idx="1"/>
          </p:nvPr>
        </p:nvSpPr>
        <p:spPr>
          <a:xfrm>
            <a:off x="342900" y="1102779"/>
            <a:ext cx="11506200" cy="5306227"/>
          </a:xfrm>
        </p:spPr>
        <p:txBody>
          <a:bodyPr>
            <a:normAutofit/>
          </a:bodyPr>
          <a:lstStyle/>
          <a:p>
            <a:endParaRPr lang="en-US" altLang="ko-KR" dirty="0"/>
          </a:p>
          <a:p>
            <a:endParaRPr lang="ko-KR" altLang="en-US" dirty="0"/>
          </a:p>
        </p:txBody>
      </p:sp>
      <p:sp>
        <p:nvSpPr>
          <p:cNvPr id="2" name="Content Placeholder 2">
            <a:extLst>
              <a:ext uri="{FF2B5EF4-FFF2-40B4-BE49-F238E27FC236}">
                <a16:creationId xmlns:a16="http://schemas.microsoft.com/office/drawing/2014/main" id="{42EE2CCD-4BF9-F753-E860-1EB696294C31}"/>
              </a:ext>
            </a:extLst>
          </p:cNvPr>
          <p:cNvSpPr txBox="1">
            <a:spLocks/>
          </p:cNvSpPr>
          <p:nvPr/>
        </p:nvSpPr>
        <p:spPr bwMode="auto">
          <a:xfrm>
            <a:off x="192883" y="720024"/>
            <a:ext cx="11506199" cy="454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defRPr>
            </a:lvl2pPr>
            <a:lvl3pPr marL="1143000" indent="-228600" algn="l" rtl="0" eaLnBrk="0" fontAlgn="base" hangingPunct="0">
              <a:spcBef>
                <a:spcPct val="20000"/>
              </a:spcBef>
              <a:spcAft>
                <a:spcPct val="0"/>
              </a:spcAft>
              <a:buClrTx/>
              <a:buFont typeface="Arial" panose="020B0604020202020204" pitchFamily="34" charset="0"/>
              <a:buChar char="•"/>
              <a:defRPr sz="2400" baseline="0">
                <a:solidFill>
                  <a:schemeClr val="accent4">
                    <a:lumMod val="25000"/>
                  </a:schemeClr>
                </a:solidFill>
                <a:latin typeface="Arial" panose="020B0604020202020204" pitchFamily="34" charset="0"/>
              </a:defRPr>
            </a:lvl3pPr>
            <a:lvl4pPr marL="16002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4pPr>
            <a:lvl5pPr marL="20574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5pPr>
            <a:lvl6pPr marL="2514600" indent="-228600" algn="l" rtl="0" fontAlgn="base">
              <a:spcBef>
                <a:spcPct val="20000"/>
              </a:spcBef>
              <a:spcAft>
                <a:spcPct val="0"/>
              </a:spcAft>
              <a:buClr>
                <a:srgbClr val="FFB805"/>
              </a:buClr>
              <a:buChar char="»"/>
              <a:defRPr sz="2000">
                <a:solidFill>
                  <a:srgbClr val="004D82"/>
                </a:solidFill>
                <a:latin typeface="+mn-lt"/>
              </a:defRPr>
            </a:lvl6pPr>
            <a:lvl7pPr marL="2971800" indent="-228600" algn="l" rtl="0" fontAlgn="base">
              <a:spcBef>
                <a:spcPct val="20000"/>
              </a:spcBef>
              <a:spcAft>
                <a:spcPct val="0"/>
              </a:spcAft>
              <a:buClr>
                <a:srgbClr val="FFB805"/>
              </a:buClr>
              <a:buChar char="»"/>
              <a:defRPr sz="2000">
                <a:solidFill>
                  <a:srgbClr val="004D82"/>
                </a:solidFill>
                <a:latin typeface="+mn-lt"/>
              </a:defRPr>
            </a:lvl7pPr>
            <a:lvl8pPr marL="3429000" indent="-228600" algn="l" rtl="0" fontAlgn="base">
              <a:spcBef>
                <a:spcPct val="20000"/>
              </a:spcBef>
              <a:spcAft>
                <a:spcPct val="0"/>
              </a:spcAft>
              <a:buClr>
                <a:srgbClr val="FFB805"/>
              </a:buClr>
              <a:buChar char="»"/>
              <a:defRPr sz="2000">
                <a:solidFill>
                  <a:srgbClr val="004D82"/>
                </a:solidFill>
                <a:latin typeface="+mn-lt"/>
              </a:defRPr>
            </a:lvl8pPr>
            <a:lvl9pPr marL="3886200" indent="-228600" algn="l" rtl="0" fontAlgn="base">
              <a:spcBef>
                <a:spcPct val="20000"/>
              </a:spcBef>
              <a:spcAft>
                <a:spcPct val="0"/>
              </a:spcAft>
              <a:buClr>
                <a:srgbClr val="FFB805"/>
              </a:buClr>
              <a:buChar char="»"/>
              <a:defRPr sz="2000">
                <a:solidFill>
                  <a:srgbClr val="004D82"/>
                </a:solidFill>
                <a:latin typeface="+mn-lt"/>
              </a:defRPr>
            </a:lvl9pPr>
          </a:lstStyle>
          <a:p>
            <a:pPr>
              <a:lnSpc>
                <a:spcPct val="160000"/>
              </a:lnSpc>
              <a:spcAft>
                <a:spcPts val="1200"/>
              </a:spcAft>
              <a:buClr>
                <a:srgbClr val="F88D2B"/>
              </a:buClr>
            </a:pPr>
            <a:endParaRPr lang="en-US" sz="8400" kern="0" dirty="0">
              <a:solidFill>
                <a:schemeClr val="tx2"/>
              </a:solidFill>
              <a:latin typeface="+mn-lt"/>
            </a:endParaRPr>
          </a:p>
          <a:p>
            <a:pPr>
              <a:lnSpc>
                <a:spcPct val="160000"/>
              </a:lnSpc>
              <a:spcAft>
                <a:spcPts val="1200"/>
              </a:spcAft>
              <a:buClr>
                <a:srgbClr val="F88D2B"/>
              </a:buClr>
            </a:pPr>
            <a:r>
              <a:rPr lang="en-US" sz="8400" kern="0" dirty="0">
                <a:solidFill>
                  <a:srgbClr val="000000"/>
                </a:solidFill>
              </a:rPr>
              <a:t>Section 671 Provides, In Part: ”Where it is specified in this subpart that the grantor or another person shall be treated as the owner of … a trust, there shall then be included in computing the taxable income and credits of the grantor or the other person those items of income, deductions, and credits against tax of the trust which are attributable to … the trust….”</a:t>
            </a:r>
          </a:p>
          <a:p>
            <a:pPr>
              <a:lnSpc>
                <a:spcPct val="160000"/>
              </a:lnSpc>
              <a:spcAft>
                <a:spcPts val="1200"/>
              </a:spcAft>
              <a:buClr>
                <a:srgbClr val="F88D2B"/>
              </a:buClr>
            </a:pPr>
            <a:r>
              <a:rPr lang="en-US" sz="8400" kern="0" dirty="0">
                <a:solidFill>
                  <a:srgbClr val="000000"/>
                </a:solidFill>
              </a:rPr>
              <a:t>Note It Does Not Say the Trust and Its Assets Are Treated As Owned by the Grantor.</a:t>
            </a:r>
          </a:p>
          <a:p>
            <a:pPr>
              <a:lnSpc>
                <a:spcPct val="160000"/>
              </a:lnSpc>
              <a:spcAft>
                <a:spcPts val="1200"/>
              </a:spcAft>
              <a:buClr>
                <a:srgbClr val="F88D2B"/>
              </a:buClr>
            </a:pPr>
            <a:r>
              <a:rPr lang="en-US" sz="8400" kern="0" dirty="0">
                <a:solidFill>
                  <a:srgbClr val="000000"/>
                </a:solidFill>
              </a:rPr>
              <a:t>But Rev. Rul. 85-13 and Example 5 of Reg. 1.1001-1(c) say: the grantor is “considered the owner of all the trust property for Federal income tax purposes….”</a:t>
            </a:r>
          </a:p>
          <a:p>
            <a:pPr>
              <a:lnSpc>
                <a:spcPct val="160000"/>
              </a:lnSpc>
              <a:spcAft>
                <a:spcPts val="1200"/>
              </a:spcAft>
              <a:buClr>
                <a:srgbClr val="F88D2B"/>
              </a:buClr>
            </a:pPr>
            <a:r>
              <a:rPr lang="en-US" sz="8400" kern="0" dirty="0">
                <a:solidFill>
                  <a:srgbClr val="000000"/>
                </a:solidFill>
              </a:rPr>
              <a:t>Rev. Rul. 2023-2 Says that It Does Not Apply to a Sale by the Grantor to the Trust or to a Situation Where There Is Debt on the Property</a:t>
            </a:r>
          </a:p>
          <a:p>
            <a:pPr>
              <a:lnSpc>
                <a:spcPct val="160000"/>
              </a:lnSpc>
              <a:spcAft>
                <a:spcPts val="1200"/>
              </a:spcAft>
            </a:pPr>
            <a:endParaRPr lang="en-US" sz="8400" kern="0" dirty="0">
              <a:solidFill>
                <a:srgbClr val="000000"/>
              </a:solidFill>
            </a:endParaRPr>
          </a:p>
          <a:p>
            <a:endParaRPr lang="en-US" sz="1600" kern="0" dirty="0">
              <a:solidFill>
                <a:schemeClr val="tx2"/>
              </a:solidFill>
              <a:latin typeface="arial" panose="020B0604020202020204" pitchFamily="34" charset="0"/>
            </a:endParaRPr>
          </a:p>
        </p:txBody>
      </p:sp>
    </p:spTree>
    <p:extLst>
      <p:ext uri="{BB962C8B-B14F-4D97-AF65-F5344CB8AC3E}">
        <p14:creationId xmlns:p14="http://schemas.microsoft.com/office/powerpoint/2010/main" val="4494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6E10F-5223-CF7D-7E04-8A78B2ED78AB}"/>
              </a:ext>
            </a:extLst>
          </p:cNvPr>
          <p:cNvSpPr>
            <a:spLocks noGrp="1"/>
          </p:cNvSpPr>
          <p:nvPr>
            <p:ph type="title"/>
          </p:nvPr>
        </p:nvSpPr>
        <p:spPr>
          <a:xfrm>
            <a:off x="492919" y="364331"/>
            <a:ext cx="11887200" cy="838200"/>
          </a:xfrm>
        </p:spPr>
        <p:txBody>
          <a:bodyPr>
            <a:normAutofit fontScale="90000"/>
          </a:bodyPr>
          <a:lstStyle/>
          <a:p>
            <a:r>
              <a:rPr lang="en-US" dirty="0">
                <a:solidFill>
                  <a:srgbClr val="F88D2B"/>
                </a:solidFill>
              </a:rPr>
              <a:t>Revenue Ruling 2023-2</a:t>
            </a:r>
            <a:br>
              <a:rPr lang="en-US" dirty="0">
                <a:solidFill>
                  <a:srgbClr val="F88D2B"/>
                </a:solidFill>
              </a:rPr>
            </a:br>
            <a:r>
              <a:rPr lang="en-US" dirty="0"/>
              <a:t>IRS Deemed Ownership Position &amp; Rev. Rul. 2023-2 (Cont’d)</a:t>
            </a:r>
          </a:p>
        </p:txBody>
      </p:sp>
      <p:sp>
        <p:nvSpPr>
          <p:cNvPr id="4" name="Slide Number Placeholder 3">
            <a:extLst>
              <a:ext uri="{FF2B5EF4-FFF2-40B4-BE49-F238E27FC236}">
                <a16:creationId xmlns:a16="http://schemas.microsoft.com/office/drawing/2014/main" id="{BA237854-F289-9C5B-66FA-736638F1F615}"/>
              </a:ext>
            </a:extLst>
          </p:cNvPr>
          <p:cNvSpPr>
            <a:spLocks noGrp="1"/>
          </p:cNvSpPr>
          <p:nvPr>
            <p:ph type="sldNum" sz="quarter" idx="10"/>
          </p:nvPr>
        </p:nvSpPr>
        <p:spPr/>
        <p:txBody>
          <a:bodyPr/>
          <a:lstStyle/>
          <a:p>
            <a:fld id="{6BA77885-3D27-4EE0-9410-D13AE973D0EA}" type="slidenum">
              <a:rPr lang="en-US" smtClean="0"/>
              <a:pPr/>
              <a:t>71</a:t>
            </a:fld>
            <a:endParaRPr lang="en-US" dirty="0"/>
          </a:p>
        </p:txBody>
      </p:sp>
      <p:sp>
        <p:nvSpPr>
          <p:cNvPr id="6" name="내용 개체 틀 36">
            <a:extLst>
              <a:ext uri="{FF2B5EF4-FFF2-40B4-BE49-F238E27FC236}">
                <a16:creationId xmlns:a16="http://schemas.microsoft.com/office/drawing/2014/main" id="{38659D04-07AF-77B0-4F00-B9A06A9C7BDD}"/>
              </a:ext>
            </a:extLst>
          </p:cNvPr>
          <p:cNvSpPr>
            <a:spLocks noGrp="1"/>
          </p:cNvSpPr>
          <p:nvPr>
            <p:ph idx="1"/>
          </p:nvPr>
        </p:nvSpPr>
        <p:spPr>
          <a:xfrm>
            <a:off x="342900" y="1102779"/>
            <a:ext cx="11506200" cy="5306227"/>
          </a:xfrm>
        </p:spPr>
        <p:txBody>
          <a:bodyPr>
            <a:normAutofit/>
          </a:bodyPr>
          <a:lstStyle/>
          <a:p>
            <a:endParaRPr lang="en-US" altLang="ko-KR" dirty="0"/>
          </a:p>
          <a:p>
            <a:endParaRPr lang="ko-KR" altLang="en-US" dirty="0"/>
          </a:p>
        </p:txBody>
      </p:sp>
      <p:sp>
        <p:nvSpPr>
          <p:cNvPr id="2" name="Content Placeholder 2">
            <a:extLst>
              <a:ext uri="{FF2B5EF4-FFF2-40B4-BE49-F238E27FC236}">
                <a16:creationId xmlns:a16="http://schemas.microsoft.com/office/drawing/2014/main" id="{4FF0ED57-5FE1-8C05-4A25-DC3E77F206C7}"/>
              </a:ext>
            </a:extLst>
          </p:cNvPr>
          <p:cNvSpPr txBox="1">
            <a:spLocks/>
          </p:cNvSpPr>
          <p:nvPr/>
        </p:nvSpPr>
        <p:spPr bwMode="auto">
          <a:xfrm>
            <a:off x="342900" y="1102779"/>
            <a:ext cx="11415246" cy="475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defRPr>
            </a:lvl2pPr>
            <a:lvl3pPr marL="1143000" indent="-228600" algn="l" rtl="0" eaLnBrk="0" fontAlgn="base" hangingPunct="0">
              <a:spcBef>
                <a:spcPct val="20000"/>
              </a:spcBef>
              <a:spcAft>
                <a:spcPct val="0"/>
              </a:spcAft>
              <a:buClrTx/>
              <a:buFont typeface="Arial" panose="020B0604020202020204" pitchFamily="34" charset="0"/>
              <a:buChar char="•"/>
              <a:defRPr sz="2400" baseline="0">
                <a:solidFill>
                  <a:schemeClr val="accent4">
                    <a:lumMod val="25000"/>
                  </a:schemeClr>
                </a:solidFill>
                <a:latin typeface="Arial" panose="020B0604020202020204" pitchFamily="34" charset="0"/>
              </a:defRPr>
            </a:lvl3pPr>
            <a:lvl4pPr marL="16002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4pPr>
            <a:lvl5pPr marL="20574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5pPr>
            <a:lvl6pPr marL="2514600" indent="-228600" algn="l" rtl="0" fontAlgn="base">
              <a:spcBef>
                <a:spcPct val="20000"/>
              </a:spcBef>
              <a:spcAft>
                <a:spcPct val="0"/>
              </a:spcAft>
              <a:buClr>
                <a:srgbClr val="FFB805"/>
              </a:buClr>
              <a:buChar char="»"/>
              <a:defRPr sz="2000">
                <a:solidFill>
                  <a:srgbClr val="004D82"/>
                </a:solidFill>
                <a:latin typeface="+mn-lt"/>
              </a:defRPr>
            </a:lvl6pPr>
            <a:lvl7pPr marL="2971800" indent="-228600" algn="l" rtl="0" fontAlgn="base">
              <a:spcBef>
                <a:spcPct val="20000"/>
              </a:spcBef>
              <a:spcAft>
                <a:spcPct val="0"/>
              </a:spcAft>
              <a:buClr>
                <a:srgbClr val="FFB805"/>
              </a:buClr>
              <a:buChar char="»"/>
              <a:defRPr sz="2000">
                <a:solidFill>
                  <a:srgbClr val="004D82"/>
                </a:solidFill>
                <a:latin typeface="+mn-lt"/>
              </a:defRPr>
            </a:lvl7pPr>
            <a:lvl8pPr marL="3429000" indent="-228600" algn="l" rtl="0" fontAlgn="base">
              <a:spcBef>
                <a:spcPct val="20000"/>
              </a:spcBef>
              <a:spcAft>
                <a:spcPct val="0"/>
              </a:spcAft>
              <a:buClr>
                <a:srgbClr val="FFB805"/>
              </a:buClr>
              <a:buChar char="»"/>
              <a:defRPr sz="2000">
                <a:solidFill>
                  <a:srgbClr val="004D82"/>
                </a:solidFill>
                <a:latin typeface="+mn-lt"/>
              </a:defRPr>
            </a:lvl8pPr>
            <a:lvl9pPr marL="3886200" indent="-228600" algn="l" rtl="0" fontAlgn="base">
              <a:spcBef>
                <a:spcPct val="20000"/>
              </a:spcBef>
              <a:spcAft>
                <a:spcPct val="0"/>
              </a:spcAft>
              <a:buClr>
                <a:srgbClr val="FFB805"/>
              </a:buClr>
              <a:buChar char="»"/>
              <a:defRPr sz="2000">
                <a:solidFill>
                  <a:srgbClr val="004D82"/>
                </a:solidFill>
                <a:latin typeface="+mn-lt"/>
              </a:defRPr>
            </a:lvl9pPr>
          </a:lstStyle>
          <a:p>
            <a:pPr marL="0" indent="0">
              <a:lnSpc>
                <a:spcPct val="160000"/>
              </a:lnSpc>
              <a:buFont typeface="Arial" panose="020B0604020202020204" pitchFamily="34" charset="0"/>
              <a:buNone/>
            </a:pPr>
            <a:endParaRPr lang="en-US" sz="6500" kern="0" dirty="0">
              <a:solidFill>
                <a:schemeClr val="tx2"/>
              </a:solidFill>
              <a:latin typeface="+mn-lt"/>
            </a:endParaRPr>
          </a:p>
          <a:p>
            <a:pPr>
              <a:lnSpc>
                <a:spcPct val="160000"/>
              </a:lnSpc>
              <a:spcAft>
                <a:spcPts val="1200"/>
              </a:spcAft>
            </a:pPr>
            <a:r>
              <a:rPr lang="en-US" sz="8800" kern="0" dirty="0">
                <a:solidFill>
                  <a:srgbClr val="000000"/>
                </a:solidFill>
              </a:rPr>
              <a:t>Rev. Rul. 2023-2 Relies on </a:t>
            </a:r>
            <a:r>
              <a:rPr lang="en-US" sz="8800" i="1" kern="0" dirty="0" err="1">
                <a:solidFill>
                  <a:srgbClr val="000000"/>
                </a:solidFill>
              </a:rPr>
              <a:t>Bacciocco</a:t>
            </a:r>
            <a:r>
              <a:rPr lang="en-US" sz="8800" kern="0" dirty="0">
                <a:solidFill>
                  <a:srgbClr val="000000"/>
                </a:solidFill>
              </a:rPr>
              <a:t> (1961) and </a:t>
            </a:r>
            <a:r>
              <a:rPr lang="en-US" sz="8800" i="1" kern="0" dirty="0">
                <a:solidFill>
                  <a:srgbClr val="000000"/>
                </a:solidFill>
              </a:rPr>
              <a:t>Collins </a:t>
            </a:r>
            <a:r>
              <a:rPr lang="en-US" sz="8800" kern="0" dirty="0">
                <a:solidFill>
                  <a:srgbClr val="000000"/>
                </a:solidFill>
              </a:rPr>
              <a:t>(1970) that the meaning of “bequest” in Section 1014(b)(1) means a bequest under State Law and Because the Assets in the Grantor Trust Won’t be Passing “In Probate” under State law, Section 1014(b)(1) Cannot Apply</a:t>
            </a:r>
          </a:p>
          <a:p>
            <a:pPr>
              <a:lnSpc>
                <a:spcPct val="160000"/>
              </a:lnSpc>
              <a:spcAft>
                <a:spcPts val="1200"/>
              </a:spcAft>
            </a:pPr>
            <a:r>
              <a:rPr lang="en-US" sz="8800" kern="0" dirty="0">
                <a:solidFill>
                  <a:srgbClr val="000000"/>
                </a:solidFill>
              </a:rPr>
              <a:t>But on Account of the Fiction that the Grantor Owns the Assets in a Grantor Trust Perhaps the Assets Should be Treated as Passing Through Probate</a:t>
            </a:r>
          </a:p>
          <a:p>
            <a:pPr>
              <a:lnSpc>
                <a:spcPct val="160000"/>
              </a:lnSpc>
              <a:spcAft>
                <a:spcPts val="1200"/>
              </a:spcAft>
            </a:pPr>
            <a:r>
              <a:rPr lang="en-US" sz="8800" kern="0" dirty="0">
                <a:solidFill>
                  <a:srgbClr val="000000"/>
                </a:solidFill>
              </a:rPr>
              <a:t>Rev. Rul. 2023-2 Should Not Get the Normal Deference.  So a Taxpayer Can Take the Step Up at Death Position But Disclosure Should Be Made to Avoid Penalty</a:t>
            </a:r>
          </a:p>
          <a:p>
            <a:endParaRPr lang="en-US" sz="1600" kern="0" dirty="0">
              <a:solidFill>
                <a:schemeClr val="tx2"/>
              </a:solidFill>
              <a:latin typeface="arial" panose="020B0604020202020204" pitchFamily="34" charset="0"/>
            </a:endParaRPr>
          </a:p>
        </p:txBody>
      </p:sp>
    </p:spTree>
    <p:extLst>
      <p:ext uri="{BB962C8B-B14F-4D97-AF65-F5344CB8AC3E}">
        <p14:creationId xmlns:p14="http://schemas.microsoft.com/office/powerpoint/2010/main" val="211985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6E10F-5223-CF7D-7E04-8A78B2ED78AB}"/>
              </a:ext>
            </a:extLst>
          </p:cNvPr>
          <p:cNvSpPr>
            <a:spLocks noGrp="1"/>
          </p:cNvSpPr>
          <p:nvPr>
            <p:ph type="title"/>
          </p:nvPr>
        </p:nvSpPr>
        <p:spPr>
          <a:xfrm>
            <a:off x="609600" y="475190"/>
            <a:ext cx="10972800" cy="838200"/>
          </a:xfrm>
        </p:spPr>
        <p:txBody>
          <a:bodyPr>
            <a:normAutofit fontScale="90000"/>
          </a:bodyPr>
          <a:lstStyle/>
          <a:p>
            <a:r>
              <a:rPr lang="en-US" dirty="0">
                <a:solidFill>
                  <a:srgbClr val="F88D2B"/>
                </a:solidFill>
              </a:rPr>
              <a:t>Revenue Ruling 2023-2</a:t>
            </a:r>
            <a:br>
              <a:rPr lang="en-US" dirty="0"/>
            </a:br>
            <a:r>
              <a:rPr lang="en-US" dirty="0"/>
              <a:t>What to Do?</a:t>
            </a:r>
          </a:p>
        </p:txBody>
      </p:sp>
      <p:sp>
        <p:nvSpPr>
          <p:cNvPr id="4" name="Slide Number Placeholder 3">
            <a:extLst>
              <a:ext uri="{FF2B5EF4-FFF2-40B4-BE49-F238E27FC236}">
                <a16:creationId xmlns:a16="http://schemas.microsoft.com/office/drawing/2014/main" id="{BA237854-F289-9C5B-66FA-736638F1F615}"/>
              </a:ext>
            </a:extLst>
          </p:cNvPr>
          <p:cNvSpPr>
            <a:spLocks noGrp="1"/>
          </p:cNvSpPr>
          <p:nvPr>
            <p:ph type="sldNum" sz="quarter" idx="10"/>
          </p:nvPr>
        </p:nvSpPr>
        <p:spPr/>
        <p:txBody>
          <a:bodyPr/>
          <a:lstStyle/>
          <a:p>
            <a:fld id="{6BA77885-3D27-4EE0-9410-D13AE973D0EA}" type="slidenum">
              <a:rPr lang="en-US" smtClean="0"/>
              <a:pPr/>
              <a:t>72</a:t>
            </a:fld>
            <a:endParaRPr lang="en-US" dirty="0"/>
          </a:p>
        </p:txBody>
      </p:sp>
      <p:sp>
        <p:nvSpPr>
          <p:cNvPr id="6" name="내용 개체 틀 36">
            <a:extLst>
              <a:ext uri="{FF2B5EF4-FFF2-40B4-BE49-F238E27FC236}">
                <a16:creationId xmlns:a16="http://schemas.microsoft.com/office/drawing/2014/main" id="{38659D04-07AF-77B0-4F00-B9A06A9C7BDD}"/>
              </a:ext>
            </a:extLst>
          </p:cNvPr>
          <p:cNvSpPr>
            <a:spLocks noGrp="1"/>
          </p:cNvSpPr>
          <p:nvPr>
            <p:ph idx="1"/>
          </p:nvPr>
        </p:nvSpPr>
        <p:spPr>
          <a:xfrm>
            <a:off x="342900" y="1102779"/>
            <a:ext cx="11506200" cy="5306227"/>
          </a:xfrm>
        </p:spPr>
        <p:txBody>
          <a:bodyPr>
            <a:normAutofit/>
          </a:bodyPr>
          <a:lstStyle/>
          <a:p>
            <a:endParaRPr lang="en-US" altLang="ko-KR" dirty="0"/>
          </a:p>
          <a:p>
            <a:endParaRPr lang="ko-KR" altLang="en-US" dirty="0"/>
          </a:p>
        </p:txBody>
      </p:sp>
      <p:sp>
        <p:nvSpPr>
          <p:cNvPr id="5" name="Content Placeholder 2">
            <a:extLst>
              <a:ext uri="{FF2B5EF4-FFF2-40B4-BE49-F238E27FC236}">
                <a16:creationId xmlns:a16="http://schemas.microsoft.com/office/drawing/2014/main" id="{E7776BD4-04A7-710E-FB33-D9B643ED9C23}"/>
              </a:ext>
            </a:extLst>
          </p:cNvPr>
          <p:cNvSpPr txBox="1">
            <a:spLocks/>
          </p:cNvSpPr>
          <p:nvPr/>
        </p:nvSpPr>
        <p:spPr bwMode="auto">
          <a:xfrm>
            <a:off x="503322" y="1524000"/>
            <a:ext cx="11185356" cy="3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defRPr>
            </a:lvl2pPr>
            <a:lvl3pPr marL="1143000" indent="-228600" algn="l" rtl="0" eaLnBrk="0" fontAlgn="base" hangingPunct="0">
              <a:spcBef>
                <a:spcPct val="20000"/>
              </a:spcBef>
              <a:spcAft>
                <a:spcPct val="0"/>
              </a:spcAft>
              <a:buClrTx/>
              <a:buFont typeface="Arial" panose="020B0604020202020204" pitchFamily="34" charset="0"/>
              <a:buChar char="•"/>
              <a:defRPr sz="2400" baseline="0">
                <a:solidFill>
                  <a:schemeClr val="accent4">
                    <a:lumMod val="25000"/>
                  </a:schemeClr>
                </a:solidFill>
                <a:latin typeface="Arial" panose="020B0604020202020204" pitchFamily="34" charset="0"/>
              </a:defRPr>
            </a:lvl3pPr>
            <a:lvl4pPr marL="16002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4pPr>
            <a:lvl5pPr marL="20574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5pPr>
            <a:lvl6pPr marL="2514600" indent="-228600" algn="l" rtl="0" fontAlgn="base">
              <a:spcBef>
                <a:spcPct val="20000"/>
              </a:spcBef>
              <a:spcAft>
                <a:spcPct val="0"/>
              </a:spcAft>
              <a:buClr>
                <a:srgbClr val="FFB805"/>
              </a:buClr>
              <a:buChar char="»"/>
              <a:defRPr sz="2000">
                <a:solidFill>
                  <a:srgbClr val="004D82"/>
                </a:solidFill>
                <a:latin typeface="+mn-lt"/>
              </a:defRPr>
            </a:lvl6pPr>
            <a:lvl7pPr marL="2971800" indent="-228600" algn="l" rtl="0" fontAlgn="base">
              <a:spcBef>
                <a:spcPct val="20000"/>
              </a:spcBef>
              <a:spcAft>
                <a:spcPct val="0"/>
              </a:spcAft>
              <a:buClr>
                <a:srgbClr val="FFB805"/>
              </a:buClr>
              <a:buChar char="»"/>
              <a:defRPr sz="2000">
                <a:solidFill>
                  <a:srgbClr val="004D82"/>
                </a:solidFill>
                <a:latin typeface="+mn-lt"/>
              </a:defRPr>
            </a:lvl7pPr>
            <a:lvl8pPr marL="3429000" indent="-228600" algn="l" rtl="0" fontAlgn="base">
              <a:spcBef>
                <a:spcPct val="20000"/>
              </a:spcBef>
              <a:spcAft>
                <a:spcPct val="0"/>
              </a:spcAft>
              <a:buClr>
                <a:srgbClr val="FFB805"/>
              </a:buClr>
              <a:buChar char="»"/>
              <a:defRPr sz="2000">
                <a:solidFill>
                  <a:srgbClr val="004D82"/>
                </a:solidFill>
                <a:latin typeface="+mn-lt"/>
              </a:defRPr>
            </a:lvl8pPr>
            <a:lvl9pPr marL="3886200" indent="-228600" algn="l" rtl="0" fontAlgn="base">
              <a:spcBef>
                <a:spcPct val="20000"/>
              </a:spcBef>
              <a:spcAft>
                <a:spcPct val="0"/>
              </a:spcAft>
              <a:buClr>
                <a:srgbClr val="FFB805"/>
              </a:buClr>
              <a:buChar char="»"/>
              <a:defRPr sz="2000">
                <a:solidFill>
                  <a:srgbClr val="004D82"/>
                </a:solidFill>
                <a:latin typeface="+mn-lt"/>
              </a:defRPr>
            </a:lvl9pPr>
          </a:lstStyle>
          <a:p>
            <a:pPr>
              <a:lnSpc>
                <a:spcPct val="150000"/>
              </a:lnSpc>
              <a:spcAft>
                <a:spcPts val="1200"/>
              </a:spcAft>
              <a:buClr>
                <a:srgbClr val="F88D2B"/>
              </a:buClr>
            </a:pPr>
            <a:r>
              <a:rPr lang="en-US" sz="9600" kern="0" dirty="0">
                <a:solidFill>
                  <a:srgbClr val="000000"/>
                </a:solidFill>
                <a:latin typeface="arial" panose="020B0604020202020204" pitchFamily="34" charset="0"/>
              </a:rPr>
              <a:t>Have the Grantor Borrow Cash and Buy the Assets Back from the Trust Before Death (Or Substitute the Grantor’s High Basis Assets for Low Basis Assets in the Trust)</a:t>
            </a:r>
          </a:p>
          <a:p>
            <a:pPr>
              <a:lnSpc>
                <a:spcPct val="150000"/>
              </a:lnSpc>
              <a:spcAft>
                <a:spcPts val="1200"/>
              </a:spcAft>
              <a:buClr>
                <a:srgbClr val="F88D2B"/>
              </a:buClr>
            </a:pPr>
            <a:r>
              <a:rPr lang="en-US" sz="9600" kern="0" dirty="0">
                <a:solidFill>
                  <a:srgbClr val="000000"/>
                </a:solidFill>
                <a:latin typeface="arial" panose="020B0604020202020204" pitchFamily="34" charset="0"/>
              </a:rPr>
              <a:t>There Will Be No Income Tax Recognition.  Rev. Rul. 85-13</a:t>
            </a:r>
          </a:p>
          <a:p>
            <a:pPr>
              <a:lnSpc>
                <a:spcPct val="150000"/>
              </a:lnSpc>
              <a:spcAft>
                <a:spcPts val="1200"/>
              </a:spcAft>
              <a:buClr>
                <a:srgbClr val="F88D2B"/>
              </a:buClr>
            </a:pPr>
            <a:r>
              <a:rPr lang="en-US" sz="9600" kern="0" dirty="0">
                <a:solidFill>
                  <a:srgbClr val="000000"/>
                </a:solidFill>
                <a:latin typeface="arial" panose="020B0604020202020204" pitchFamily="34" charset="0"/>
              </a:rPr>
              <a:t>And the Taxpayer Can Pick and Choose Which to Buy Back</a:t>
            </a:r>
          </a:p>
          <a:p>
            <a:pPr>
              <a:lnSpc>
                <a:spcPct val="150000"/>
              </a:lnSpc>
              <a:spcAft>
                <a:spcPts val="1200"/>
              </a:spcAft>
              <a:buClr>
                <a:srgbClr val="F88D2B"/>
              </a:buClr>
            </a:pPr>
            <a:r>
              <a:rPr lang="en-US" sz="9600" kern="0" dirty="0">
                <a:solidFill>
                  <a:srgbClr val="000000"/>
                </a:solidFill>
                <a:latin typeface="arial" panose="020B0604020202020204" pitchFamily="34" charset="0"/>
              </a:rPr>
              <a:t>That’s Better Than a Step Up/Step Down under Section 1014</a:t>
            </a:r>
          </a:p>
          <a:p>
            <a:endParaRPr lang="en-US" sz="1600" kern="0" dirty="0">
              <a:solidFill>
                <a:schemeClr val="tx2"/>
              </a:solidFill>
              <a:latin typeface="arial" panose="020B0604020202020204" pitchFamily="34" charset="0"/>
            </a:endParaRPr>
          </a:p>
        </p:txBody>
      </p:sp>
    </p:spTree>
    <p:extLst>
      <p:ext uri="{BB962C8B-B14F-4D97-AF65-F5344CB8AC3E}">
        <p14:creationId xmlns:p14="http://schemas.microsoft.com/office/powerpoint/2010/main" val="354647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6E10F-5223-CF7D-7E04-8A78B2ED78AB}"/>
              </a:ext>
            </a:extLst>
          </p:cNvPr>
          <p:cNvSpPr>
            <a:spLocks noGrp="1"/>
          </p:cNvSpPr>
          <p:nvPr>
            <p:ph type="title"/>
          </p:nvPr>
        </p:nvSpPr>
        <p:spPr>
          <a:xfrm>
            <a:off x="609600" y="199636"/>
            <a:ext cx="10972800" cy="838200"/>
          </a:xfrm>
        </p:spPr>
        <p:txBody>
          <a:bodyPr/>
          <a:lstStyle/>
          <a:p>
            <a:r>
              <a:rPr lang="en-US" dirty="0"/>
              <a:t>Conclusion</a:t>
            </a:r>
          </a:p>
        </p:txBody>
      </p:sp>
      <p:sp>
        <p:nvSpPr>
          <p:cNvPr id="4" name="Slide Number Placeholder 3">
            <a:extLst>
              <a:ext uri="{FF2B5EF4-FFF2-40B4-BE49-F238E27FC236}">
                <a16:creationId xmlns:a16="http://schemas.microsoft.com/office/drawing/2014/main" id="{BA237854-F289-9C5B-66FA-736638F1F615}"/>
              </a:ext>
            </a:extLst>
          </p:cNvPr>
          <p:cNvSpPr>
            <a:spLocks noGrp="1"/>
          </p:cNvSpPr>
          <p:nvPr>
            <p:ph type="sldNum" sz="quarter" idx="10"/>
          </p:nvPr>
        </p:nvSpPr>
        <p:spPr/>
        <p:txBody>
          <a:bodyPr/>
          <a:lstStyle/>
          <a:p>
            <a:fld id="{6BA77885-3D27-4EE0-9410-D13AE973D0EA}" type="slidenum">
              <a:rPr lang="en-US" smtClean="0"/>
              <a:pPr/>
              <a:t>73</a:t>
            </a:fld>
            <a:endParaRPr lang="en-US" dirty="0"/>
          </a:p>
        </p:txBody>
      </p:sp>
      <p:sp>
        <p:nvSpPr>
          <p:cNvPr id="6" name="내용 개체 틀 36">
            <a:extLst>
              <a:ext uri="{FF2B5EF4-FFF2-40B4-BE49-F238E27FC236}">
                <a16:creationId xmlns:a16="http://schemas.microsoft.com/office/drawing/2014/main" id="{38659D04-07AF-77B0-4F00-B9A06A9C7BDD}"/>
              </a:ext>
            </a:extLst>
          </p:cNvPr>
          <p:cNvSpPr>
            <a:spLocks noGrp="1"/>
          </p:cNvSpPr>
          <p:nvPr>
            <p:ph idx="1"/>
          </p:nvPr>
        </p:nvSpPr>
        <p:spPr>
          <a:xfrm>
            <a:off x="342900" y="1102779"/>
            <a:ext cx="11506200" cy="5306227"/>
          </a:xfrm>
        </p:spPr>
        <p:txBody>
          <a:bodyPr>
            <a:normAutofit/>
          </a:bodyPr>
          <a:lstStyle/>
          <a:p>
            <a:endParaRPr lang="en-US" altLang="ko-KR" dirty="0"/>
          </a:p>
          <a:p>
            <a:endParaRPr lang="ko-KR" altLang="en-US" dirty="0"/>
          </a:p>
        </p:txBody>
      </p:sp>
      <p:sp>
        <p:nvSpPr>
          <p:cNvPr id="2" name="Content Placeholder 2">
            <a:extLst>
              <a:ext uri="{FF2B5EF4-FFF2-40B4-BE49-F238E27FC236}">
                <a16:creationId xmlns:a16="http://schemas.microsoft.com/office/drawing/2014/main" id="{02AA5FB1-266B-1EB7-7A98-6A5A711D1613}"/>
              </a:ext>
            </a:extLst>
          </p:cNvPr>
          <p:cNvSpPr txBox="1">
            <a:spLocks/>
          </p:cNvSpPr>
          <p:nvPr/>
        </p:nvSpPr>
        <p:spPr bwMode="auto">
          <a:xfrm>
            <a:off x="284018" y="1219200"/>
            <a:ext cx="11506200" cy="415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Tx/>
              <a:buFont typeface="Arial" panose="020B0604020202020204" pitchFamily="34" charset="0"/>
              <a:buChar char="•"/>
              <a:defRPr sz="2800" baseline="0">
                <a:solidFill>
                  <a:schemeClr val="accent4">
                    <a:lumMod val="25000"/>
                  </a:schemeClr>
                </a:solidFill>
                <a:latin typeface="Arial" panose="020B0604020202020204" pitchFamily="34" charset="0"/>
              </a:defRPr>
            </a:lvl2pPr>
            <a:lvl3pPr marL="1143000" indent="-228600" algn="l" rtl="0" eaLnBrk="0" fontAlgn="base" hangingPunct="0">
              <a:spcBef>
                <a:spcPct val="20000"/>
              </a:spcBef>
              <a:spcAft>
                <a:spcPct val="0"/>
              </a:spcAft>
              <a:buClrTx/>
              <a:buFont typeface="Arial" panose="020B0604020202020204" pitchFamily="34" charset="0"/>
              <a:buChar char="•"/>
              <a:defRPr sz="2400" baseline="0">
                <a:solidFill>
                  <a:schemeClr val="accent4">
                    <a:lumMod val="25000"/>
                  </a:schemeClr>
                </a:solidFill>
                <a:latin typeface="Arial" panose="020B0604020202020204" pitchFamily="34" charset="0"/>
              </a:defRPr>
            </a:lvl3pPr>
            <a:lvl4pPr marL="16002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4pPr>
            <a:lvl5pPr marL="2057400" indent="-228600" algn="l" rtl="0" eaLnBrk="0" fontAlgn="base" hangingPunct="0">
              <a:spcBef>
                <a:spcPct val="20000"/>
              </a:spcBef>
              <a:spcAft>
                <a:spcPct val="0"/>
              </a:spcAft>
              <a:buClrTx/>
              <a:buFont typeface="Arial" panose="020B0604020202020204" pitchFamily="34" charset="0"/>
              <a:buChar char="•"/>
              <a:defRPr sz="2000" baseline="0">
                <a:solidFill>
                  <a:schemeClr val="accent4">
                    <a:lumMod val="25000"/>
                  </a:schemeClr>
                </a:solidFill>
                <a:latin typeface="Arial" panose="020B0604020202020204" pitchFamily="34" charset="0"/>
              </a:defRPr>
            </a:lvl5pPr>
            <a:lvl6pPr marL="2514600" indent="-228600" algn="l" rtl="0" fontAlgn="base">
              <a:spcBef>
                <a:spcPct val="20000"/>
              </a:spcBef>
              <a:spcAft>
                <a:spcPct val="0"/>
              </a:spcAft>
              <a:buClr>
                <a:srgbClr val="FFB805"/>
              </a:buClr>
              <a:buChar char="»"/>
              <a:defRPr sz="2000">
                <a:solidFill>
                  <a:srgbClr val="004D82"/>
                </a:solidFill>
                <a:latin typeface="+mn-lt"/>
              </a:defRPr>
            </a:lvl6pPr>
            <a:lvl7pPr marL="2971800" indent="-228600" algn="l" rtl="0" fontAlgn="base">
              <a:spcBef>
                <a:spcPct val="20000"/>
              </a:spcBef>
              <a:spcAft>
                <a:spcPct val="0"/>
              </a:spcAft>
              <a:buClr>
                <a:srgbClr val="FFB805"/>
              </a:buClr>
              <a:buChar char="»"/>
              <a:defRPr sz="2000">
                <a:solidFill>
                  <a:srgbClr val="004D82"/>
                </a:solidFill>
                <a:latin typeface="+mn-lt"/>
              </a:defRPr>
            </a:lvl7pPr>
            <a:lvl8pPr marL="3429000" indent="-228600" algn="l" rtl="0" fontAlgn="base">
              <a:spcBef>
                <a:spcPct val="20000"/>
              </a:spcBef>
              <a:spcAft>
                <a:spcPct val="0"/>
              </a:spcAft>
              <a:buClr>
                <a:srgbClr val="FFB805"/>
              </a:buClr>
              <a:buChar char="»"/>
              <a:defRPr sz="2000">
                <a:solidFill>
                  <a:srgbClr val="004D82"/>
                </a:solidFill>
                <a:latin typeface="+mn-lt"/>
              </a:defRPr>
            </a:lvl8pPr>
            <a:lvl9pPr marL="3886200" indent="-228600" algn="l" rtl="0" fontAlgn="base">
              <a:spcBef>
                <a:spcPct val="20000"/>
              </a:spcBef>
              <a:spcAft>
                <a:spcPct val="0"/>
              </a:spcAft>
              <a:buClr>
                <a:srgbClr val="FFB805"/>
              </a:buClr>
              <a:buChar char="»"/>
              <a:defRPr sz="2000">
                <a:solidFill>
                  <a:srgbClr val="004D82"/>
                </a:solidFill>
                <a:latin typeface="+mn-lt"/>
              </a:defRPr>
            </a:lvl9pPr>
          </a:lstStyle>
          <a:p>
            <a:pPr>
              <a:spcAft>
                <a:spcPts val="1200"/>
              </a:spcAft>
              <a:buClr>
                <a:srgbClr val="F88D2B"/>
              </a:buClr>
            </a:pPr>
            <a:r>
              <a:rPr lang="en-US" sz="2300" kern="0" dirty="0">
                <a:solidFill>
                  <a:srgbClr val="000000"/>
                </a:solidFill>
              </a:rPr>
              <a:t>The IRS position in Rev. Rul. 2023-2 according to some interpretations may just not be incorrect. Therefore, some practitioners might still choose to take the position of a basis step up is such situations. Just be mindful if you do of the heightened risk as a result of a Ruling on point and consider making appropriate disclosures of that position.</a:t>
            </a:r>
          </a:p>
          <a:p>
            <a:pPr>
              <a:spcAft>
                <a:spcPts val="1200"/>
              </a:spcAft>
              <a:buClr>
                <a:srgbClr val="F88D2B"/>
              </a:buClr>
            </a:pPr>
            <a:r>
              <a:rPr lang="en-US" sz="2300" kern="0" dirty="0">
                <a:solidFill>
                  <a:srgbClr val="000000"/>
                </a:solidFill>
              </a:rPr>
              <a:t>A safer approach would be to swap assets out of the trust to obtain a basis step up. Practitioners should endeavor to educate clients about the importance of regular monitoring of basis and appreciation of assets inside grantor trusts.</a:t>
            </a:r>
          </a:p>
          <a:p>
            <a:pPr>
              <a:spcAft>
                <a:spcPts val="1200"/>
              </a:spcAft>
              <a:buClr>
                <a:srgbClr val="F88D2B"/>
              </a:buClr>
            </a:pPr>
            <a:r>
              <a:rPr lang="en-US" sz="2300" kern="0" dirty="0">
                <a:solidFill>
                  <a:srgbClr val="000000"/>
                </a:solidFill>
              </a:rPr>
              <a:t>Consideration should be given to pre-papering swap or other documentation, and arranging for lines of credit to fund a substitution, that may be useful to effectuate a swap on short notice if health status deteriorates.</a:t>
            </a:r>
          </a:p>
        </p:txBody>
      </p:sp>
    </p:spTree>
    <p:extLst>
      <p:ext uri="{BB962C8B-B14F-4D97-AF65-F5344CB8AC3E}">
        <p14:creationId xmlns:p14="http://schemas.microsoft.com/office/powerpoint/2010/main" val="234053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B5B490-5424-2448-AC1F-7896BEF18F7C}"/>
              </a:ext>
            </a:extLst>
          </p:cNvPr>
          <p:cNvSpPr>
            <a:spLocks noGrp="1"/>
          </p:cNvSpPr>
          <p:nvPr>
            <p:ph type="sldNum" sz="quarter" idx="10"/>
          </p:nvPr>
        </p:nvSpPr>
        <p:spPr/>
        <p:txBody>
          <a:bodyPr/>
          <a:lstStyle/>
          <a:p>
            <a:fld id="{6BA77885-3D27-4EE0-9410-D13AE973D0EA}" type="slidenum">
              <a:rPr lang="en-US" smtClean="0"/>
              <a:pPr/>
              <a:t>74</a:t>
            </a:fld>
            <a:endParaRPr lang="en-US" dirty="0"/>
          </a:p>
        </p:txBody>
      </p:sp>
      <p:pic>
        <p:nvPicPr>
          <p:cNvPr id="5" name="Content Placeholder 4">
            <a:extLst>
              <a:ext uri="{FF2B5EF4-FFF2-40B4-BE49-F238E27FC236}">
                <a16:creationId xmlns:a16="http://schemas.microsoft.com/office/drawing/2014/main" id="{BC819FDF-0AB0-D210-D893-5492AC4505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0295" y="1475113"/>
            <a:ext cx="2286000" cy="3429000"/>
          </a:xfrm>
          <a:prstGeom prst="rect">
            <a:avLst/>
          </a:prstGeom>
          <a:effectLst>
            <a:softEdge rad="88900"/>
          </a:effectLst>
        </p:spPr>
      </p:pic>
      <p:sp>
        <p:nvSpPr>
          <p:cNvPr id="6" name="TextBox 5">
            <a:extLst>
              <a:ext uri="{FF2B5EF4-FFF2-40B4-BE49-F238E27FC236}">
                <a16:creationId xmlns:a16="http://schemas.microsoft.com/office/drawing/2014/main" id="{C9AC0D51-45BA-5F12-36E7-5902DF7318C1}"/>
              </a:ext>
            </a:extLst>
          </p:cNvPr>
          <p:cNvSpPr txBox="1"/>
          <p:nvPr/>
        </p:nvSpPr>
        <p:spPr>
          <a:xfrm>
            <a:off x="3650455" y="1894776"/>
            <a:ext cx="6117777" cy="2246769"/>
          </a:xfrm>
          <a:prstGeom prst="rect">
            <a:avLst/>
          </a:prstGeom>
          <a:noFill/>
        </p:spPr>
        <p:txBody>
          <a:bodyPr wrap="square" rtlCol="0">
            <a:spAutoFit/>
          </a:bodyPr>
          <a:lstStyle/>
          <a:p>
            <a:pPr algn="ctr"/>
            <a:r>
              <a:rPr lang="en-US" sz="3200" b="1" dirty="0">
                <a:solidFill>
                  <a:srgbClr val="262626"/>
                </a:solidFill>
              </a:rPr>
              <a:t>Jonathan G. Blattmachr</a:t>
            </a:r>
            <a:endParaRPr lang="en-US" sz="2800" b="1" dirty="0">
              <a:solidFill>
                <a:srgbClr val="262626"/>
              </a:solidFill>
            </a:endParaRPr>
          </a:p>
          <a:p>
            <a:pPr algn="ctr"/>
            <a:r>
              <a:rPr lang="en-US" sz="2800" dirty="0">
                <a:solidFill>
                  <a:srgbClr val="262626"/>
                </a:solidFill>
              </a:rPr>
              <a:t>Principal</a:t>
            </a:r>
          </a:p>
          <a:p>
            <a:pPr algn="ctr"/>
            <a:r>
              <a:rPr lang="en-US" sz="2800" dirty="0">
                <a:solidFill>
                  <a:srgbClr val="262626"/>
                </a:solidFill>
              </a:rPr>
              <a:t>Pioneer Wealth Partners,</a:t>
            </a:r>
          </a:p>
          <a:p>
            <a:pPr algn="ctr"/>
            <a:r>
              <a:rPr lang="en-US" sz="2800" dirty="0">
                <a:solidFill>
                  <a:srgbClr val="262626"/>
                </a:solidFill>
              </a:rPr>
              <a:t>New York</a:t>
            </a:r>
          </a:p>
          <a:p>
            <a:pPr algn="ctr"/>
            <a:r>
              <a:rPr lang="en-US" sz="2400" dirty="0">
                <a:solidFill>
                  <a:srgbClr val="262626"/>
                </a:solidFill>
              </a:rPr>
              <a:t>Email: JBlattmachr@pioneerllc.com</a:t>
            </a:r>
          </a:p>
        </p:txBody>
      </p:sp>
      <p:pic>
        <p:nvPicPr>
          <p:cNvPr id="7" name="Picture 6">
            <a:extLst>
              <a:ext uri="{FF2B5EF4-FFF2-40B4-BE49-F238E27FC236}">
                <a16:creationId xmlns:a16="http://schemas.microsoft.com/office/drawing/2014/main" id="{7C15B2CE-6B2C-171A-AEA2-2386DF7EC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7553" y="2229157"/>
            <a:ext cx="1439230" cy="1439230"/>
          </a:xfrm>
          <a:prstGeom prst="rect">
            <a:avLst/>
          </a:prstGeom>
        </p:spPr>
      </p:pic>
      <p:pic>
        <p:nvPicPr>
          <p:cNvPr id="8" name="Picture 17" descr="File - Linkedin Logo - Svg - Linkedin Logo Png No Background - Free  Transparent PNG Download - PNGkey">
            <a:extLst>
              <a:ext uri="{FF2B5EF4-FFF2-40B4-BE49-F238E27FC236}">
                <a16:creationId xmlns:a16="http://schemas.microsoft.com/office/drawing/2014/main" id="{E6ECEA06-1E26-21B2-2349-BD01F05CC6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7101" y="3668387"/>
            <a:ext cx="944604" cy="29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52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118323-08B0-F1E4-0D0A-FDDCDC730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22413-402E-7764-8DBB-CD977A973FE5}"/>
              </a:ext>
            </a:extLst>
          </p:cNvPr>
          <p:cNvSpPr>
            <a:spLocks noGrp="1"/>
          </p:cNvSpPr>
          <p:nvPr>
            <p:ph type="title"/>
          </p:nvPr>
        </p:nvSpPr>
        <p:spPr/>
        <p:txBody>
          <a:bodyPr/>
          <a:lstStyle/>
          <a:p>
            <a:r>
              <a:rPr lang="en-US" dirty="0">
                <a:solidFill>
                  <a:schemeClr val="tx2"/>
                </a:solidFill>
              </a:rPr>
              <a:t>Savings Language for Non-Grantor Trust Courtesy ILS - 1</a:t>
            </a:r>
            <a:endParaRPr lang="en-US" cap="none" dirty="0">
              <a:solidFill>
                <a:schemeClr val="tx2"/>
              </a:solidFill>
            </a:endParaRPr>
          </a:p>
        </p:txBody>
      </p:sp>
      <p:sp>
        <p:nvSpPr>
          <p:cNvPr id="3" name="Content Placeholder 2">
            <a:extLst>
              <a:ext uri="{FF2B5EF4-FFF2-40B4-BE49-F238E27FC236}">
                <a16:creationId xmlns:a16="http://schemas.microsoft.com/office/drawing/2014/main" id="{A32D8BEA-6346-30C3-2ACE-22941BA7AF88}"/>
              </a:ext>
            </a:extLst>
          </p:cNvPr>
          <p:cNvSpPr>
            <a:spLocks noGrp="1"/>
          </p:cNvSpPr>
          <p:nvPr>
            <p:ph idx="1"/>
          </p:nvPr>
        </p:nvSpPr>
        <p:spPr/>
        <p:txBody>
          <a:bodyPr>
            <a:normAutofit fontScale="92500" lnSpcReduction="10000"/>
          </a:bodyPr>
          <a:lstStyle/>
          <a:p>
            <a:pPr>
              <a:spcBef>
                <a:spcPts val="0"/>
              </a:spcBef>
            </a:pPr>
            <a:r>
              <a:rPr lang="en-US" dirty="0">
                <a:solidFill>
                  <a:schemeClr val="tx2"/>
                </a:solidFill>
              </a:rPr>
              <a:t>It is intended that neither the Grantor nor the Grantor's Spouse be treated under Subpart E of Part I of Subchapter J of Chapter 1 of the Code as the owner of any trust created hereunder and the Grantor directs that this Trust Agreement shall be construed and the trusts hereunder administered in accordance with and to carry out that intent.  </a:t>
            </a:r>
          </a:p>
          <a:p>
            <a:pPr>
              <a:spcBef>
                <a:spcPts val="0"/>
              </a:spcBef>
            </a:pPr>
            <a:r>
              <a:rPr lang="en-US" dirty="0">
                <a:solidFill>
                  <a:schemeClr val="tx2"/>
                </a:solidFill>
              </a:rPr>
              <a:t>Accordingly, during the Grantor's lifetime, </a:t>
            </a:r>
            <a:r>
              <a:rPr lang="en-US" b="1" dirty="0">
                <a:solidFill>
                  <a:srgbClr val="0070C0"/>
                </a:solidFill>
              </a:rPr>
              <a:t>and notwithstanding any other provision of this Trust Agreement</a:t>
            </a:r>
            <a:r>
              <a:rPr lang="en-US" dirty="0">
                <a:solidFill>
                  <a:schemeClr val="tx2"/>
                </a:solidFill>
              </a:rPr>
              <a:t>, </a:t>
            </a:r>
          </a:p>
          <a:p>
            <a:pPr>
              <a:spcBef>
                <a:spcPts val="0"/>
              </a:spcBef>
            </a:pPr>
            <a:r>
              <a:rPr lang="en-US" dirty="0">
                <a:solidFill>
                  <a:schemeClr val="tx2"/>
                </a:solidFill>
              </a:rPr>
              <a:t>neither the Grantor nor any other "nonadverse party" as that term is used in Code Sec. 672(b) shall have the power to:</a:t>
            </a:r>
          </a:p>
          <a:p>
            <a:pPr>
              <a:spcBef>
                <a:spcPts val="0"/>
              </a:spcBef>
            </a:pPr>
            <a:r>
              <a:rPr lang="en-US" dirty="0">
                <a:solidFill>
                  <a:schemeClr val="tx2"/>
                </a:solidFill>
              </a:rPr>
              <a:t>(1) to purchase, exchange or otherwise </a:t>
            </a:r>
            <a:r>
              <a:rPr lang="en-US" b="1" dirty="0">
                <a:solidFill>
                  <a:srgbClr val="0070C0"/>
                </a:solidFill>
              </a:rPr>
              <a:t>deal with or dispose of any principal or income of any trust hereunder for less than an adequate consideration </a:t>
            </a:r>
            <a:r>
              <a:rPr lang="en-US" dirty="0">
                <a:solidFill>
                  <a:schemeClr val="tx2"/>
                </a:solidFill>
              </a:rPr>
              <a:t>in money or money's worth, or </a:t>
            </a:r>
          </a:p>
          <a:p>
            <a:pPr>
              <a:spcBef>
                <a:spcPts val="0"/>
              </a:spcBef>
            </a:pPr>
            <a:r>
              <a:rPr lang="en-US" dirty="0">
                <a:solidFill>
                  <a:schemeClr val="tx2"/>
                </a:solidFill>
              </a:rPr>
              <a:t>(2) to </a:t>
            </a:r>
            <a:r>
              <a:rPr lang="en-US" b="1" dirty="0">
                <a:solidFill>
                  <a:srgbClr val="0070C0"/>
                </a:solidFill>
              </a:rPr>
              <a:t>borrow any principal or income of any trust hereunder, directly or indirectly, without adequate interest or adequate security</a:t>
            </a:r>
            <a:r>
              <a:rPr lang="en-US" dirty="0">
                <a:solidFill>
                  <a:schemeClr val="tx2"/>
                </a:solidFill>
              </a:rPr>
              <a:t>;  [avoid loans if possible]</a:t>
            </a:r>
          </a:p>
          <a:p>
            <a:pPr>
              <a:spcBef>
                <a:spcPts val="0"/>
              </a:spcBef>
            </a:pPr>
            <a:r>
              <a:rPr lang="en-US" dirty="0">
                <a:solidFill>
                  <a:schemeClr val="tx2"/>
                </a:solidFill>
              </a:rPr>
              <a:t>no person in a non-fiduciary capacity shall have the power (1) to </a:t>
            </a:r>
            <a:r>
              <a:rPr lang="en-US" b="1" dirty="0">
                <a:solidFill>
                  <a:srgbClr val="0070C0"/>
                </a:solidFill>
              </a:rPr>
              <a:t>vote</a:t>
            </a:r>
            <a:r>
              <a:rPr lang="en-US" dirty="0">
                <a:solidFill>
                  <a:schemeClr val="tx2"/>
                </a:solidFill>
              </a:rPr>
              <a:t> or direct the voting of stock or other securities of a corporation in which the Grantor's holdings and the holdings of any trust hereunder are significant from the viewpoint of voting control,</a:t>
            </a:r>
          </a:p>
          <a:p>
            <a:pPr>
              <a:spcBef>
                <a:spcPts val="0"/>
              </a:spcBef>
            </a:pPr>
            <a:endParaRPr lang="en-US" dirty="0"/>
          </a:p>
        </p:txBody>
      </p:sp>
      <p:sp>
        <p:nvSpPr>
          <p:cNvPr id="4" name="Slide Number Placeholder 3">
            <a:extLst>
              <a:ext uri="{FF2B5EF4-FFF2-40B4-BE49-F238E27FC236}">
                <a16:creationId xmlns:a16="http://schemas.microsoft.com/office/drawing/2014/main" id="{2A641323-77EE-0872-7868-5A4B2A820C44}"/>
              </a:ext>
            </a:extLst>
          </p:cNvPr>
          <p:cNvSpPr>
            <a:spLocks noGrp="1"/>
          </p:cNvSpPr>
          <p:nvPr>
            <p:ph type="sldNum" sz="quarter" idx="12"/>
          </p:nvPr>
        </p:nvSpPr>
        <p:spPr/>
        <p:txBody>
          <a:bodyPr/>
          <a:lstStyle/>
          <a:p>
            <a:fld id="{E31375A4-56A4-47D6-9801-1991572033F7}" type="slidenum">
              <a:rPr lang="en-US" smtClean="0"/>
              <a:t>8</a:t>
            </a:fld>
            <a:endParaRPr lang="en-US" dirty="0"/>
          </a:p>
        </p:txBody>
      </p:sp>
    </p:spTree>
    <p:extLst>
      <p:ext uri="{BB962C8B-B14F-4D97-AF65-F5344CB8AC3E}">
        <p14:creationId xmlns:p14="http://schemas.microsoft.com/office/powerpoint/2010/main" val="78426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C36FB6-F28B-CE34-CC07-EC6F51D9F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44A7B7-6CBD-754C-387B-853E52AF9FF9}"/>
              </a:ext>
            </a:extLst>
          </p:cNvPr>
          <p:cNvSpPr>
            <a:spLocks noGrp="1"/>
          </p:cNvSpPr>
          <p:nvPr>
            <p:ph type="title"/>
          </p:nvPr>
        </p:nvSpPr>
        <p:spPr/>
        <p:txBody>
          <a:bodyPr/>
          <a:lstStyle/>
          <a:p>
            <a:r>
              <a:rPr lang="en-US" dirty="0">
                <a:solidFill>
                  <a:schemeClr val="tx2"/>
                </a:solidFill>
              </a:rPr>
              <a:t>Savings Language for Non-Grantor Trust Courtesy ILS - 2</a:t>
            </a:r>
            <a:endParaRPr lang="en-US" cap="none" dirty="0">
              <a:solidFill>
                <a:schemeClr val="tx2"/>
              </a:solidFill>
            </a:endParaRPr>
          </a:p>
        </p:txBody>
      </p:sp>
      <p:sp>
        <p:nvSpPr>
          <p:cNvPr id="3" name="Content Placeholder 2">
            <a:extLst>
              <a:ext uri="{FF2B5EF4-FFF2-40B4-BE49-F238E27FC236}">
                <a16:creationId xmlns:a16="http://schemas.microsoft.com/office/drawing/2014/main" id="{7796707A-F64C-6985-F3F2-EDE75642F067}"/>
              </a:ext>
            </a:extLst>
          </p:cNvPr>
          <p:cNvSpPr>
            <a:spLocks noGrp="1"/>
          </p:cNvSpPr>
          <p:nvPr>
            <p:ph idx="1"/>
          </p:nvPr>
        </p:nvSpPr>
        <p:spPr/>
        <p:txBody>
          <a:bodyPr>
            <a:normAutofit/>
          </a:bodyPr>
          <a:lstStyle/>
          <a:p>
            <a:pPr>
              <a:spcBef>
                <a:spcPts val="0"/>
              </a:spcBef>
            </a:pPr>
            <a:r>
              <a:rPr lang="en-US" dirty="0">
                <a:solidFill>
                  <a:schemeClr val="tx2"/>
                </a:solidFill>
              </a:rPr>
              <a:t>(2) to control the investment of any trust assets either by directing investments or reinvestment or by vetoing proposed investments or reinvestment, to the extent that the trust assets consist of </a:t>
            </a:r>
            <a:r>
              <a:rPr lang="en-US" b="1" dirty="0">
                <a:solidFill>
                  <a:srgbClr val="0070C0"/>
                </a:solidFill>
              </a:rPr>
              <a:t>stocks or securities of a corporation in which the Grantor's holdings and the holdings of the trust are significant </a:t>
            </a:r>
            <a:r>
              <a:rPr lang="en-US" dirty="0">
                <a:solidFill>
                  <a:schemeClr val="tx2"/>
                </a:solidFill>
              </a:rPr>
              <a:t>from the viewpoint of voting control, </a:t>
            </a:r>
          </a:p>
          <a:p>
            <a:pPr>
              <a:spcBef>
                <a:spcPts val="0"/>
              </a:spcBef>
            </a:pPr>
            <a:r>
              <a:rPr lang="en-US" dirty="0">
                <a:solidFill>
                  <a:schemeClr val="tx2"/>
                </a:solidFill>
              </a:rPr>
              <a:t>or (3) to reacquire any trust assets or any portion thereof by </a:t>
            </a:r>
            <a:r>
              <a:rPr lang="en-US" b="1" dirty="0">
                <a:solidFill>
                  <a:srgbClr val="0070C0"/>
                </a:solidFill>
              </a:rPr>
              <a:t>substituting other property of an equivalent value</a:t>
            </a:r>
            <a:r>
              <a:rPr lang="en-US" dirty="0">
                <a:solidFill>
                  <a:schemeClr val="tx2"/>
                </a:solidFill>
              </a:rPr>
              <a:t>; </a:t>
            </a:r>
          </a:p>
          <a:p>
            <a:pPr>
              <a:spcBef>
                <a:spcPts val="0"/>
              </a:spcBef>
            </a:pPr>
            <a:r>
              <a:rPr lang="en-US" dirty="0">
                <a:solidFill>
                  <a:schemeClr val="tx2"/>
                </a:solidFill>
              </a:rPr>
              <a:t>the Trustee shall not use any income of any trust hereunder within the meaning of Code Sec. 677 (including, without limitation, capital gain) directly or indirectly to </a:t>
            </a:r>
            <a:r>
              <a:rPr lang="en-US" b="1" dirty="0">
                <a:solidFill>
                  <a:srgbClr val="0070C0"/>
                </a:solidFill>
              </a:rPr>
              <a:t>pay premiums on policies of insurance on the life of the Grantor's Spouse and/or the Grantor </a:t>
            </a:r>
            <a:r>
              <a:rPr lang="en-US" dirty="0">
                <a:solidFill>
                  <a:schemeClr val="tx2"/>
                </a:solidFill>
              </a:rPr>
              <a:t>(including, but without limitation, any form of split-dollar arrangement with respect to such insurance); </a:t>
            </a:r>
          </a:p>
          <a:p>
            <a:pPr>
              <a:spcBef>
                <a:spcPts val="0"/>
              </a:spcBef>
            </a:pPr>
            <a:endParaRPr lang="en-US" dirty="0"/>
          </a:p>
        </p:txBody>
      </p:sp>
      <p:sp>
        <p:nvSpPr>
          <p:cNvPr id="4" name="Slide Number Placeholder 3">
            <a:extLst>
              <a:ext uri="{FF2B5EF4-FFF2-40B4-BE49-F238E27FC236}">
                <a16:creationId xmlns:a16="http://schemas.microsoft.com/office/drawing/2014/main" id="{CAB174F3-8C22-4C8C-0C3F-2FF2DBDDE474}"/>
              </a:ext>
            </a:extLst>
          </p:cNvPr>
          <p:cNvSpPr>
            <a:spLocks noGrp="1"/>
          </p:cNvSpPr>
          <p:nvPr>
            <p:ph type="sldNum" sz="quarter" idx="12"/>
          </p:nvPr>
        </p:nvSpPr>
        <p:spPr/>
        <p:txBody>
          <a:bodyPr/>
          <a:lstStyle/>
          <a:p>
            <a:fld id="{E31375A4-56A4-47D6-9801-1991572033F7}" type="slidenum">
              <a:rPr lang="en-US" smtClean="0"/>
              <a:t>9</a:t>
            </a:fld>
            <a:endParaRPr lang="en-US" dirty="0"/>
          </a:p>
        </p:txBody>
      </p:sp>
    </p:spTree>
    <p:extLst>
      <p:ext uri="{BB962C8B-B14F-4D97-AF65-F5344CB8AC3E}">
        <p14:creationId xmlns:p14="http://schemas.microsoft.com/office/powerpoint/2010/main" val="140838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Custom 2">
      <a:dk1>
        <a:srgbClr val="514A40"/>
      </a:dk1>
      <a:lt1>
        <a:sysClr val="window" lastClr="FFFFFF"/>
      </a:lt1>
      <a:dk2>
        <a:srgbClr val="000000"/>
      </a:dk2>
      <a:lt2>
        <a:srgbClr val="F9F7F3"/>
      </a:lt2>
      <a:accent1>
        <a:srgbClr val="EE4B3D"/>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031023_Win32.potx" id="{E7C5DF6E-549D-4E9B-935B-C6E8D839CE4F}" vid="{E5B5BF34-C341-4C53-BFF1-BF734FCD4F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4298c1a-d8d4-4651-b4d1-c4da796d4a77" xsi:nil="true"/>
    <lcf76f155ced4ddcb4097134ff3c332f xmlns="e10d3e84-cbcb-4c06-8fe2-5c265bff61e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BA87A1F17FD14DA29AFC0A2A164E3F" ma:contentTypeVersion="13" ma:contentTypeDescription="Create a new document." ma:contentTypeScope="" ma:versionID="aff33e6cea580369fb9f957954ba98c0">
  <xsd:schema xmlns:xsd="http://www.w3.org/2001/XMLSchema" xmlns:xs="http://www.w3.org/2001/XMLSchema" xmlns:p="http://schemas.microsoft.com/office/2006/metadata/properties" xmlns:ns2="e10d3e84-cbcb-4c06-8fe2-5c265bff61ee" xmlns:ns3="64298c1a-d8d4-4651-b4d1-c4da796d4a77" targetNamespace="http://schemas.microsoft.com/office/2006/metadata/properties" ma:root="true" ma:fieldsID="02080e7029e5d82ddf4af7912db957de" ns2:_="" ns3:_="">
    <xsd:import namespace="e10d3e84-cbcb-4c06-8fe2-5c265bff61ee"/>
    <xsd:import namespace="64298c1a-d8d4-4651-b4d1-c4da796d4a77"/>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0d3e84-cbcb-4c06-8fe2-5c265bff61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d5ea4ec-4c00-42da-9af0-91b3f1643b2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298c1a-d8d4-4651-b4d1-c4da796d4a7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116b00c-cd70-4cf8-8f0c-35c76f415e77}" ma:internalName="TaxCatchAll" ma:showField="CatchAllData" ma:web="64298c1a-d8d4-4651-b4d1-c4da796d4a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A4435D-FF33-4C4A-A783-7715C40E790E}">
  <ds:schemaRefs>
    <ds:schemaRef ds:uri="http://schemas.microsoft.com/sharepoint/v3/contenttype/forms"/>
  </ds:schemaRefs>
</ds:datastoreItem>
</file>

<file path=customXml/itemProps2.xml><?xml version="1.0" encoding="utf-8"?>
<ds:datastoreItem xmlns:ds="http://schemas.openxmlformats.org/officeDocument/2006/customXml" ds:itemID="{789C1805-C937-4D75-ABCC-3981631F9C97}">
  <ds:schemaRefs>
    <ds:schemaRef ds:uri="http://schemas.microsoft.com/office/2006/metadata/properties"/>
    <ds:schemaRef ds:uri="http://schemas.microsoft.com/office/infopath/2007/PartnerControls"/>
    <ds:schemaRef ds:uri="64298c1a-d8d4-4651-b4d1-c4da796d4a77"/>
    <ds:schemaRef ds:uri="e10d3e84-cbcb-4c06-8fe2-5c265bff61ee"/>
  </ds:schemaRefs>
</ds:datastoreItem>
</file>

<file path=customXml/itemProps3.xml><?xml version="1.0" encoding="utf-8"?>
<ds:datastoreItem xmlns:ds="http://schemas.openxmlformats.org/officeDocument/2006/customXml" ds:itemID="{07F6ACF3-2316-46BB-BEEB-1F0CB3073E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0d3e84-cbcb-4c06-8fe2-5c265bff61ee"/>
    <ds:schemaRef ds:uri="64298c1a-d8d4-4651-b4d1-c4da796d4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Business red line presentation (widescreen)</Template>
  <TotalTime>2595</TotalTime>
  <Words>12505</Words>
  <Application>Microsoft Office PowerPoint</Application>
  <PresentationFormat>Widescreen</PresentationFormat>
  <Paragraphs>409</Paragraphs>
  <Slides>74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Arial</vt:lpstr>
      <vt:lpstr>Cambria</vt:lpstr>
      <vt:lpstr>Times New Roman</vt:lpstr>
      <vt:lpstr>Red Line Business 16x9</vt:lpstr>
      <vt:lpstr>basis, exemption, portability,  non-grantor trusts, asset protection  and more…</vt:lpstr>
      <vt:lpstr>Non grantor trusts - Background</vt:lpstr>
      <vt:lpstr>Non-Grantor Trust Background</vt:lpstr>
      <vt:lpstr>Non-Grantor Trust Background</vt:lpstr>
      <vt:lpstr>Non-Grantor Trust Background</vt:lpstr>
      <vt:lpstr>Creating Separate Non-Grantor Trusts </vt:lpstr>
      <vt:lpstr>Conversion Grantor to Non-Grantor</vt:lpstr>
      <vt:lpstr>Savings Language for Non-Grantor Trust Courtesy ILS - 1</vt:lpstr>
      <vt:lpstr>Savings Language for Non-Grantor Trust Courtesy ILS - 2</vt:lpstr>
      <vt:lpstr>Savings Language for Non-Grantor Trust Courtesy ILS - 3</vt:lpstr>
      <vt:lpstr>Savings Language for Non-Grantor Trust Courtesy ILS - 4</vt:lpstr>
      <vt:lpstr>Non grantor trusts – post obbba planning</vt:lpstr>
      <vt:lpstr>Non-grantor Trust Can Salvage New SALT Deduction</vt:lpstr>
      <vt:lpstr>Non-grantor Trust Can Salvage New SALT Deduction</vt:lpstr>
      <vt:lpstr>QBI and 199A Enhanced By Using Non-Grantor Trusts</vt:lpstr>
      <vt:lpstr>basis step up post obbba</vt:lpstr>
      <vt:lpstr>Complete Versus Incomplete Gift Trusts</vt:lpstr>
      <vt:lpstr>Downstream Planning</vt:lpstr>
      <vt:lpstr>State Law Community Property Trust</vt:lpstr>
      <vt:lpstr>Terminating existing trusts for basis step up</vt:lpstr>
      <vt:lpstr>Does Your Irrevocable Trust Still Work?</vt:lpstr>
      <vt:lpstr>Basis Step Up On Assets in SLAT and Other Irrevocable Trusts</vt:lpstr>
      <vt:lpstr>Basis Step up For Credit Shelter Trust Assets</vt:lpstr>
      <vt:lpstr>Techniques for Basis Step Up Summary</vt:lpstr>
      <vt:lpstr>Before Terminating an Existing Irrevocable Trust Consider…</vt:lpstr>
      <vt:lpstr>Before Terminating an Existing Irrevocable Trust Consider…</vt:lpstr>
      <vt:lpstr>Before Terminating an Existing Irrevocable Trust Consider…</vt:lpstr>
      <vt:lpstr>Asset protection</vt:lpstr>
      <vt:lpstr>Why DAPTs Are an Important Planning Tool</vt:lpstr>
      <vt:lpstr>DAPT Upheld in DE Case</vt:lpstr>
      <vt:lpstr>DAPT Planning Risks Post DE Case</vt:lpstr>
      <vt:lpstr>Defendant in DE DAPT Case Tripped Up In CO</vt:lpstr>
      <vt:lpstr>Lessons from Both Cases on Asset Protection</vt:lpstr>
      <vt:lpstr>Lessons from Both Cases on Asset Protection</vt:lpstr>
      <vt:lpstr>Lessons from Both Cases on Asset Protection</vt:lpstr>
      <vt:lpstr>Access – new calculus</vt:lpstr>
      <vt:lpstr>The Post-OBBBA Access Analysis may be Different</vt:lpstr>
      <vt:lpstr>Access – SLAT, hybrid DAPT, SPAT, etc.</vt:lpstr>
      <vt:lpstr>Acronym Access</vt:lpstr>
      <vt:lpstr>Acronym Access</vt:lpstr>
      <vt:lpstr>Acronym Access</vt:lpstr>
      <vt:lpstr>Acronym Planning Risk Assessment</vt:lpstr>
      <vt:lpstr>Which Acronym Should You Use?</vt:lpstr>
      <vt:lpstr>Access – Flexible beneficiaries</vt:lpstr>
      <vt:lpstr>Flexible Beneficiary Trusts for Access, Tax Planning and More</vt:lpstr>
      <vt:lpstr>Flexible Beneficiary Trusts for Access, Tax Planning and More</vt:lpstr>
      <vt:lpstr>Flexible Beneficiaries to Consider Adding</vt:lpstr>
      <vt:lpstr>How Can You Incorporate Flexible Beneficiaries?</vt:lpstr>
      <vt:lpstr>Non-Grantor Trust Planning and Flexible Beneficiaries</vt:lpstr>
      <vt:lpstr>Access – loans, tax reimbursements. LLCS, and more</vt:lpstr>
      <vt:lpstr>Other Means to Access Trust Assets – Tax Reimbursement</vt:lpstr>
      <vt:lpstr>Other Means to Access Trust Assets</vt:lpstr>
      <vt:lpstr>Moderate wealth clients adapting planning</vt:lpstr>
      <vt:lpstr>Why SLATs Can Benefit Mass Affluent Clients $2-10M</vt:lpstr>
      <vt:lpstr>Modifying SLAT Planning/Drafting for Lower Wealth/Income Clients</vt:lpstr>
      <vt:lpstr>Non-Reciprocal SLATs Create REAL Economic Issues</vt:lpstr>
      <vt:lpstr>Portability: file to preserve despite high exemption</vt:lpstr>
      <vt:lpstr>Portability Remains Important Post-OBBBA</vt:lpstr>
      <vt:lpstr>Portability a Few Thoughts</vt:lpstr>
      <vt:lpstr>Portability 706 Requires Care</vt:lpstr>
      <vt:lpstr>conclusion</vt:lpstr>
      <vt:lpstr>OBBBA Impacts Planning</vt:lpstr>
      <vt:lpstr>PowerPoint Presentation</vt:lpstr>
      <vt:lpstr>Revenue Ruling 2023-2 A Little Background About Grantor Trusts</vt:lpstr>
      <vt:lpstr>Revenue Ruling 2023-2 Then Came the Clifford Trust Rules</vt:lpstr>
      <vt:lpstr>Revenue Ruling 2023-2 But the Tax Reform Act of 1986 Changed It All</vt:lpstr>
      <vt:lpstr>Revenue Ruling 2023-2 Was There Gain at Death If the Note Was Still Outstanding?</vt:lpstr>
      <vt:lpstr>Revenue Ruling 2023-2 Section 1014</vt:lpstr>
      <vt:lpstr>Revenue Ruling 2023-2 Section 1014 Continued...</vt:lpstr>
      <vt:lpstr>Revenue Ruling 2023-2 IRS Deemed Ownership Position &amp; Rev. Rul. 2023-2</vt:lpstr>
      <vt:lpstr>Revenue Ruling 2023-2 IRS Deemed Ownership Position &amp; Rev. Rul. 2023-2 (Cont’d)</vt:lpstr>
      <vt:lpstr>Revenue Ruling 2023-2 What to Do?</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Shenkman</dc:creator>
  <cp:lastModifiedBy>Jonathan Blattmachr</cp:lastModifiedBy>
  <cp:revision>38</cp:revision>
  <dcterms:created xsi:type="dcterms:W3CDTF">2025-09-27T13:19:11Z</dcterms:created>
  <dcterms:modified xsi:type="dcterms:W3CDTF">2025-10-24T14:22:45Z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0x010100F3BA87A1F17FD14DA29AFC0A2A164E3F</vt:lpwstr>
  </property>
  <property fmtid="{D5CDD505-2E9C-101B-9397-08002B2CF9AE}" pid="3" name="MediaServiceImageTags">
    <vt:lpwstr/>
  </property>
</Properties>
</file>